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4" r:id="rId25"/>
    <p:sldId id="285" r:id="rId26"/>
    <p:sldId id="286" r:id="rId27"/>
    <p:sldId id="287" r:id="rId28"/>
    <p:sldId id="289" r:id="rId29"/>
    <p:sldId id="290" r:id="rId30"/>
    <p:sldId id="291" r:id="rId31"/>
    <p:sldId id="280" r:id="rId32"/>
    <p:sldId id="288" r:id="rId33"/>
    <p:sldId id="281" r:id="rId34"/>
    <p:sldId id="282" r:id="rId35"/>
    <p:sldId id="283" r:id="rId36"/>
    <p:sldId id="292" r:id="rId37"/>
    <p:sldId id="293" r:id="rId38"/>
    <p:sldId id="294" r:id="rId39"/>
    <p:sldId id="295" r:id="rId40"/>
    <p:sldId id="296" r:id="rId41"/>
    <p:sldId id="297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298" r:id="rId56"/>
    <p:sldId id="299" r:id="rId57"/>
    <p:sldId id="300" r:id="rId58"/>
    <p:sldId id="301" r:id="rId59"/>
    <p:sldId id="315" r:id="rId60"/>
    <p:sldId id="316" r:id="rId61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DC7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6" autoAdjust="0"/>
    <p:restoredTop sz="95730" autoAdjust="0"/>
  </p:normalViewPr>
  <p:slideViewPr>
    <p:cSldViewPr>
      <p:cViewPr>
        <p:scale>
          <a:sx n="83" d="100"/>
          <a:sy n="83" d="100"/>
        </p:scale>
        <p:origin x="-82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41FEAF-12A9-4611-A45B-AE47665B0DA7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3BF63C-8595-4A19-A7E2-A822B7F4339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94F502-4652-4100-8D60-84782EBDAB72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1507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0B46EE-E659-4BFE-A006-CEFD67977733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7651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5DC879-EA98-4033-BE0A-9EDA560685CF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33795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958AE-C248-4A3C-80AF-E7000FC5C80E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r>
              <a:rPr lang="hu-HU" smtClean="0"/>
              <a:t>Figyelmezteti a szlovákokat, hogy elhanyagolják a nyelvüket és a latint használják</a:t>
            </a:r>
          </a:p>
          <a:p>
            <a:pPr marL="171450" indent="-171450">
              <a:spcBef>
                <a:spcPct val="0"/>
              </a:spcBef>
              <a:buFontTx/>
              <a:buChar char="•"/>
            </a:pPr>
            <a:r>
              <a:rPr lang="hu-HU" smtClean="0"/>
              <a:t>Fontos az anyanyelv művelése</a:t>
            </a:r>
          </a:p>
          <a:p>
            <a:pPr marL="171450" indent="-171450">
              <a:spcBef>
                <a:spcPct val="0"/>
              </a:spcBef>
              <a:buFontTx/>
              <a:buChar char="•"/>
            </a:pPr>
            <a:r>
              <a:rPr lang="hu-HU" smtClean="0"/>
              <a:t>Elsőként vette észre a két nyelv közötti különbségeket</a:t>
            </a:r>
          </a:p>
        </p:txBody>
      </p:sp>
      <p:sp>
        <p:nvSpPr>
          <p:cNvPr id="40963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A77874-6587-438D-99DA-456E153C3054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47107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B4E82F-33E5-4219-BC0C-F3A6F08304C7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630BA-338C-468B-8CDF-D042A24FD61F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6FBB9-875E-409A-8130-6C62DA8869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4EC1-61F5-425D-BD21-3DC63E00FF49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FB872-BE85-4BAF-A38E-DCBC063678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FBDFF-5D0C-4D96-8D3F-12282A9CEB0C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FBF8E-907B-42D5-9326-CB046F3112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0901-C5C4-4DDA-A01D-30A5195FE8B5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3DC66-EABC-432D-A230-1DCA9C7334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2D07C-5914-4A5B-9467-1F27E6840645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40208-BA33-4B2D-96E7-00AC8DF665A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5929-D289-40F3-8106-7E4DD360655C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AC20-BDDF-4C5A-8D2D-7471B9D3A7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7BDA2-A1E4-46F0-8961-1387C3E2903C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62423-F750-4649-88B9-02D7D1D417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B152-EDF7-43B5-B339-815C4A5C3C7B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11D3C-05B3-4EF9-A074-C7C7D164486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36527-0597-4B82-BD2A-634EBBD7791C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8963-FE52-4923-A98A-FC9822B10F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4F697-8470-49A6-A609-DE2BE09F30E3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B487-EF45-45BD-8962-403750C962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06EB-01CA-4EEB-A0B9-EC97CF7337A9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A6C4C-FF10-4DAE-AAD7-645D88416C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636173-49AA-4486-B5BE-1E51FF752E13}" type="datetimeFigureOut">
              <a:rPr lang="hu-HU"/>
              <a:pPr>
                <a:defRPr/>
              </a:pPr>
              <a:t>2019.09.16.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D766AB-43E8-409A-A1BE-5D8DD3D3A5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RqQse5IM5c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Szlovák nemzeti identitás kezdetektől a 19. sz. végéig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Híres szlovákok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588" y="30163"/>
            <a:ext cx="9142412" cy="68278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 identitás további támaszai: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 a </a:t>
            </a:r>
            <a:r>
              <a:rPr lang="hu-HU" dirty="0" smtClean="0">
                <a:solidFill>
                  <a:srgbClr val="FF0000"/>
                </a:solidFill>
              </a:rPr>
              <a:t>11.-12. </a:t>
            </a:r>
            <a:r>
              <a:rPr lang="hu-HU" dirty="0" err="1" smtClean="0">
                <a:solidFill>
                  <a:srgbClr val="FF0000"/>
                </a:solidFill>
              </a:rPr>
              <a:t>sz.-</a:t>
            </a:r>
            <a:r>
              <a:rPr lang="hu-HU" dirty="0" err="1" smtClean="0"/>
              <a:t>ban</a:t>
            </a:r>
            <a:r>
              <a:rPr lang="hu-HU" dirty="0" smtClean="0"/>
              <a:t> a </a:t>
            </a:r>
            <a:r>
              <a:rPr lang="hu-HU" dirty="0" err="1" smtClean="0"/>
              <a:t>pogyánykorból</a:t>
            </a:r>
            <a:r>
              <a:rPr lang="hu-HU" dirty="0" smtClean="0"/>
              <a:t> (kereszténység előtti) fennmaradt kultikus (főleg népköltészeti) megnyilvánulások, amelyek kollektív szertartásokat kísérhettek (</a:t>
            </a:r>
            <a:r>
              <a:rPr lang="hu-HU" dirty="0" smtClean="0">
                <a:solidFill>
                  <a:srgbClr val="FF0000"/>
                </a:solidFill>
              </a:rPr>
              <a:t>pogány kultuszt kísérő énekek, recitációk</a:t>
            </a:r>
            <a:r>
              <a:rPr lang="hu-HU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Lexikális elemek: A stratégiai fontosságú határterületeket védő pogány szokásaikat őrző etnikumok neveit konzerváló helynevek: </a:t>
            </a:r>
            <a:r>
              <a:rPr lang="hu-HU" dirty="0" err="1" smtClean="0"/>
              <a:t>Pečenehovia</a:t>
            </a:r>
            <a:r>
              <a:rPr lang="hu-HU" dirty="0" smtClean="0"/>
              <a:t> /besenyők (1216: villa </a:t>
            </a:r>
            <a:r>
              <a:rPr lang="hu-HU" dirty="0" err="1" smtClean="0"/>
              <a:t>Bissenorum</a:t>
            </a:r>
            <a:r>
              <a:rPr lang="hu-HU" dirty="0" smtClean="0"/>
              <a:t> – </a:t>
            </a:r>
            <a:r>
              <a:rPr lang="hu-HU" dirty="0" err="1" smtClean="0">
                <a:solidFill>
                  <a:srgbClr val="FF0000"/>
                </a:solidFill>
              </a:rPr>
              <a:t>Pečeňady</a:t>
            </a:r>
            <a:r>
              <a:rPr lang="hu-HU" dirty="0" smtClean="0">
                <a:solidFill>
                  <a:srgbClr val="FF0000"/>
                </a:solidFill>
              </a:rPr>
              <a:t> – </a:t>
            </a:r>
            <a:r>
              <a:rPr lang="hu-HU" dirty="0" err="1" smtClean="0">
                <a:solidFill>
                  <a:srgbClr val="FF0000"/>
                </a:solidFill>
              </a:rPr>
              <a:t>Besenyőpetőfalva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, a pogány eredetet kiegyenlítve </a:t>
            </a:r>
            <a:r>
              <a:rPr lang="hu-HU" dirty="0" err="1" smtClean="0"/>
              <a:t>Costulan</a:t>
            </a:r>
            <a:r>
              <a:rPr lang="hu-HU" dirty="0" smtClean="0"/>
              <a:t> 1209- </a:t>
            </a:r>
            <a:r>
              <a:rPr lang="hu-HU" dirty="0" err="1" smtClean="0"/>
              <a:t>Veľké</a:t>
            </a:r>
            <a:r>
              <a:rPr lang="hu-HU" dirty="0" smtClean="0"/>
              <a:t> </a:t>
            </a:r>
            <a:r>
              <a:rPr lang="hu-HU" dirty="0" err="1" smtClean="0"/>
              <a:t>Kostoľany</a:t>
            </a:r>
            <a:r>
              <a:rPr lang="hu-HU" dirty="0" smtClean="0"/>
              <a:t> – </a:t>
            </a:r>
            <a:r>
              <a:rPr lang="hu-HU" dirty="0" err="1" smtClean="0"/>
              <a:t>Nagykosztolány</a:t>
            </a:r>
            <a:r>
              <a:rPr lang="hu-HU" dirty="0" smtClean="0"/>
              <a:t>); </a:t>
            </a:r>
            <a:r>
              <a:rPr lang="hu-HU" dirty="0" err="1" smtClean="0"/>
              <a:t>Sikulovia</a:t>
            </a:r>
            <a:r>
              <a:rPr lang="hu-HU" dirty="0" smtClean="0"/>
              <a:t>/székelyek( 1445: </a:t>
            </a:r>
            <a:r>
              <a:rPr lang="hu-HU" dirty="0" err="1" smtClean="0"/>
              <a:t>Zekel</a:t>
            </a:r>
            <a:r>
              <a:rPr lang="hu-HU" dirty="0" smtClean="0"/>
              <a:t>  - </a:t>
            </a:r>
            <a:r>
              <a:rPr lang="hu-HU" dirty="0" err="1" smtClean="0">
                <a:solidFill>
                  <a:srgbClr val="FF0000"/>
                </a:solidFill>
              </a:rPr>
              <a:t>Sikule</a:t>
            </a:r>
            <a:r>
              <a:rPr lang="hu-HU" dirty="0" smtClean="0">
                <a:solidFill>
                  <a:srgbClr val="FF0000"/>
                </a:solidFill>
              </a:rPr>
              <a:t> – Székelyfalva </a:t>
            </a:r>
            <a:r>
              <a:rPr lang="hu-HU" dirty="0" smtClean="0"/>
              <a:t>mellette </a:t>
            </a:r>
            <a:r>
              <a:rPr lang="hu-HU" dirty="0" err="1" smtClean="0"/>
              <a:t>Bodogazzonfalwa</a:t>
            </a:r>
            <a:r>
              <a:rPr lang="hu-HU" dirty="0" smtClean="0"/>
              <a:t>, </a:t>
            </a:r>
            <a:r>
              <a:rPr lang="hu-HU" dirty="0" err="1" smtClean="0"/>
              <a:t>Zenth</a:t>
            </a:r>
            <a:r>
              <a:rPr lang="hu-HU" dirty="0" smtClean="0"/>
              <a:t> Janos); </a:t>
            </a:r>
            <a:r>
              <a:rPr lang="hu-HU" dirty="0" err="1" smtClean="0"/>
              <a:t>Plavci</a:t>
            </a:r>
            <a:r>
              <a:rPr lang="hu-HU" dirty="0" smtClean="0"/>
              <a:t> / kunok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1221: a visegrádi kolostorban keleti rítusú szerzetesek élnek – ószláv nyelvű szakrális szövegek átszőve korabeli szlovák elemekkel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Kesztölc – 1075: </a:t>
            </a:r>
            <a:r>
              <a:rPr lang="hu-HU" b="1" dirty="0" err="1" smtClean="0"/>
              <a:t>Kestelci</a:t>
            </a:r>
            <a:r>
              <a:rPr lang="hu-HU" b="1" dirty="0" smtClean="0"/>
              <a:t> – </a:t>
            </a:r>
            <a:r>
              <a:rPr lang="hu-HU" b="1" dirty="0" err="1" smtClean="0"/>
              <a:t>Kostolec</a:t>
            </a:r>
            <a:r>
              <a:rPr lang="hu-HU" b="1" dirty="0" smtClean="0"/>
              <a:t> </a:t>
            </a:r>
            <a:r>
              <a:rPr lang="hu-HU" dirty="0" smtClean="0"/>
              <a:t>Szent Kelemennek szentelt templommal (Cirill és Metód magukkal hozták a pápa földi maradványait, majd Rómába vitték), a közelben </a:t>
            </a:r>
            <a:r>
              <a:rPr lang="hu-HU" b="1" dirty="0" err="1" smtClean="0"/>
              <a:t>Dimiter</a:t>
            </a:r>
            <a:r>
              <a:rPr lang="hu-HU" b="1" dirty="0" smtClean="0"/>
              <a:t>, Dömös</a:t>
            </a:r>
            <a:r>
              <a:rPr lang="hu-HU" dirty="0" smtClean="0"/>
              <a:t>, 1138/1236 </a:t>
            </a:r>
            <a:r>
              <a:rPr lang="hu-HU" dirty="0" err="1" smtClean="0"/>
              <a:t>Dymisiensisecclesie</a:t>
            </a:r>
            <a:r>
              <a:rPr lang="hu-HU" dirty="0" smtClean="0"/>
              <a:t>, </a:t>
            </a:r>
            <a:r>
              <a:rPr lang="hu-HU" dirty="0" err="1" smtClean="0"/>
              <a:t>Dymisiensis</a:t>
            </a:r>
            <a:r>
              <a:rPr lang="hu-HU" dirty="0" smtClean="0"/>
              <a:t> – Szaloniki védőszentje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hu-HU" smtClean="0"/>
              <a:t>Halotti beszéd szláv eredetű kifejezései: </a:t>
            </a:r>
            <a:r>
              <a:rPr lang="hu-HU" b="1" smtClean="0"/>
              <a:t>iže, bratim, milosť </a:t>
            </a:r>
            <a:r>
              <a:rPr lang="hu-HU" smtClean="0"/>
              <a:t>–ószláv szövegekből származhattak, ill. annak helyi variánsából</a:t>
            </a:r>
            <a:endParaRPr lang="hu-HU" b="1" smtClean="0"/>
          </a:p>
          <a:p>
            <a:r>
              <a:rPr lang="hu-HU" smtClean="0"/>
              <a:t>Deáki: ószláv szakrális szövegek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3"/>
          <p:cNvSpPr>
            <a:spLocks noGrp="1"/>
          </p:cNvSpPr>
          <p:nvPr>
            <p:ph type="title"/>
          </p:nvPr>
        </p:nvSpPr>
        <p:spPr>
          <a:xfrm>
            <a:off x="3276600" y="-2259013"/>
            <a:ext cx="5126038" cy="2808288"/>
          </a:xfrm>
        </p:spPr>
        <p:txBody>
          <a:bodyPr/>
          <a:lstStyle/>
          <a:p>
            <a:r>
              <a:rPr lang="hu-HU" smtClean="0"/>
              <a:t>Gorazd – az első szlovák szent</a:t>
            </a:r>
          </a:p>
        </p:txBody>
      </p:sp>
      <p:pic>
        <p:nvPicPr>
          <p:cNvPr id="29698" name="Kép helye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430" b="22430"/>
          <a:stretch>
            <a:fillRect/>
          </a:stretch>
        </p:blipFill>
        <p:spPr>
          <a:xfrm>
            <a:off x="63500" y="0"/>
            <a:ext cx="3275013" cy="3840163"/>
          </a:xfrm>
        </p:spPr>
      </p:pic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>
          <a:xfrm>
            <a:off x="0" y="3789363"/>
            <a:ext cx="9144000" cy="3070225"/>
          </a:xfrm>
        </p:spPr>
        <p:txBody>
          <a:bodyPr rtlCol="0">
            <a:normAutofit lnSpcReduction="10000"/>
          </a:bodyPr>
          <a:lstStyle/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Nyitra környékéről – birtokai voltak ott – Garázda helynév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Rómába kísérte Cirillt és Metódot, ott szentelték pappá – közvetített a latin és a szláv liturgia között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Szentírás fordításában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Metód-legenda 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err="1" smtClean="0"/>
              <a:t>Nagymoráviából</a:t>
            </a:r>
            <a:r>
              <a:rPr lang="hu-HU" sz="2000" dirty="0" smtClean="0"/>
              <a:t> Csehországba, Lengyelországba, Bulgáriába menekült (mindenütt –</a:t>
            </a:r>
            <a:r>
              <a:rPr lang="hu-HU" sz="2000" dirty="0" err="1" smtClean="0"/>
              <a:t>nyitra</a:t>
            </a:r>
            <a:r>
              <a:rPr lang="hu-HU" sz="2000" dirty="0" smtClean="0"/>
              <a:t> környékinek tartják)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Krakkó ószláv nyelvű érsekségének 1. főpásztora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dirty="0" smtClean="0"/>
              <a:t>2010: a szlovák keresztény kultúra éve: 1225 éve Metód utódjának jelölte</a:t>
            </a:r>
          </a:p>
          <a:p>
            <a:pPr marL="342900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artalom helye 5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hu-HU" smtClean="0"/>
              <a:t>Középkor: szlovákok, magyarok, németek azonos gazd., társad. feltételek között élhettek</a:t>
            </a:r>
          </a:p>
          <a:p>
            <a:r>
              <a:rPr lang="hu-HU" smtClean="0"/>
              <a:t>Szlovákok: a társadalom különböző rétegeiben is (felső, alsó, papság, jobbágyság), legkevésbé a polgári rétegben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latin</a:t>
            </a:r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A több etnikumú társadalom békés együttélését az állam és az egyház szférájának szigorú latinitása biztosította (sokkal erősebb és tartósabb, mint más európai államokban)</a:t>
            </a:r>
          </a:p>
          <a:p>
            <a:r>
              <a:rPr lang="hu-HU" smtClean="0"/>
              <a:t>Latin: egyház, állam, korabeli tudomány, irodalom nyelve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Mór: Zórád és Benedek legendája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513"/>
            <a:ext cx="9236075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Garamszentbenedek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1060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Mór/</a:t>
            </a:r>
            <a:r>
              <a:rPr lang="hu-HU" dirty="0" err="1" smtClean="0"/>
              <a:t>Maurus</a:t>
            </a:r>
            <a:r>
              <a:rPr lang="hu-HU" dirty="0" smtClean="0"/>
              <a:t> </a:t>
            </a:r>
            <a:r>
              <a:rPr lang="hu-HU" dirty="0" err="1" smtClean="0"/>
              <a:t>pécs</a:t>
            </a:r>
            <a:r>
              <a:rPr lang="hu-HU" dirty="0" smtClean="0"/>
              <a:t> püspöke –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Pannonhalmán szerzetes,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 származása nem tisztázott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 és a magyar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irodalomtörténet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egyaránt sajátjának vallja</a:t>
            </a:r>
            <a:endParaRPr lang="hu-HU" dirty="0"/>
          </a:p>
        </p:txBody>
      </p:sp>
      <p:pic>
        <p:nvPicPr>
          <p:cNvPr id="32771" name="Kép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4263" y="1196975"/>
            <a:ext cx="3071812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Lassan érvényesülő vulgáris nyelvek</a:t>
            </a:r>
            <a:endParaRPr lang="hu-HU" dirty="0"/>
          </a:p>
        </p:txBody>
      </p:sp>
      <p:sp>
        <p:nvSpPr>
          <p:cNvPr id="3481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14. sz.-tól a nemzeti nyelvű írásbeliség cseh nyelven (</a:t>
            </a:r>
            <a:r>
              <a:rPr lang="hu-HU" u="sng" smtClean="0">
                <a:solidFill>
                  <a:srgbClr val="FF0000"/>
                </a:solidFill>
              </a:rPr>
              <a:t>nem szlovákul</a:t>
            </a:r>
            <a:r>
              <a:rPr lang="hu-HU" smtClean="0"/>
              <a:t>) </a:t>
            </a:r>
          </a:p>
          <a:p>
            <a:r>
              <a:rPr lang="hu-HU" smtClean="0"/>
              <a:t>Okok: cseh bevándorlás-gazd. okok</a:t>
            </a:r>
          </a:p>
          <a:p>
            <a:r>
              <a:rPr lang="hu-HU" smtClean="0"/>
              <a:t>Morva-szlk. gazd. kapcs.</a:t>
            </a:r>
          </a:p>
          <a:p>
            <a:r>
              <a:rPr lang="hu-HU" smtClean="0"/>
              <a:t>Huszita hadak (vezetőik csehül leveleztek, egyes városok adminisztrációjába is beleszólhattak)</a:t>
            </a:r>
          </a:p>
          <a:p>
            <a:r>
              <a:rPr lang="hu-HU" smtClean="0"/>
              <a:t>Cseh születésű írnokok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Szlovákosított cseh nyelv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68413"/>
            <a:ext cx="8964613" cy="55895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err="1" smtClean="0"/>
              <a:t>Bardejovská</a:t>
            </a:r>
            <a:r>
              <a:rPr lang="hu-HU" b="1" dirty="0" smtClean="0"/>
              <a:t> </a:t>
            </a:r>
            <a:r>
              <a:rPr lang="hu-HU" b="1" dirty="0" err="1" smtClean="0"/>
              <a:t>listina</a:t>
            </a:r>
            <a:r>
              <a:rPr lang="hu-HU" b="1" dirty="0" smtClean="0"/>
              <a:t> – Bártfai fenyegetőlevél </a:t>
            </a:r>
            <a:r>
              <a:rPr lang="hu-HU" dirty="0" smtClean="0"/>
              <a:t>(1247,a husziták egyes </a:t>
            </a:r>
            <a:r>
              <a:rPr lang="hu-HU" dirty="0" err="1" smtClean="0"/>
              <a:t>töredékcspatai</a:t>
            </a:r>
            <a:r>
              <a:rPr lang="hu-HU" dirty="0" smtClean="0"/>
              <a:t> anyagi előnyöket próbáltak kicsikarni egyes gazdagabb városi polgárságtól, erősen </a:t>
            </a:r>
            <a:r>
              <a:rPr lang="hu-HU" dirty="0" err="1" smtClean="0"/>
              <a:t>szlovakizált</a:t>
            </a:r>
            <a:r>
              <a:rPr lang="hu-HU" dirty="0" smtClean="0"/>
              <a:t> cseh nyelven)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err="1" smtClean="0"/>
              <a:t>Žilinská</a:t>
            </a:r>
            <a:r>
              <a:rPr lang="hu-HU" b="1" dirty="0" smtClean="0"/>
              <a:t> </a:t>
            </a:r>
            <a:r>
              <a:rPr lang="hu-HU" b="1" dirty="0" err="1" smtClean="0"/>
              <a:t>kniha</a:t>
            </a:r>
            <a:r>
              <a:rPr lang="hu-HU" b="1" dirty="0" smtClean="0"/>
              <a:t> – Zsolnai könyv </a:t>
            </a:r>
            <a:r>
              <a:rPr lang="hu-HU" dirty="0" smtClean="0"/>
              <a:t>(1380-1524, jogi iratok, oklevelek, Magdeburgi jog, feljegyzések a város életéről, házeladás párbeszédes </a:t>
            </a:r>
            <a:r>
              <a:rPr lang="hu-HU" dirty="0" err="1" smtClean="0"/>
              <a:t>formában-szlovakizmusok</a:t>
            </a:r>
            <a:r>
              <a:rPr lang="hu-HU" dirty="0" smtClean="0"/>
              <a:t> a cseh nyelvben, német, latin)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Cseh, morva, sziléziai írnokok a földesurak szolgálatában,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Kezdetben tiszta cseh nyelv – később szlovákosítás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smtClean="0"/>
              <a:t>Spišské modlitby - Szepességi imádságok</a:t>
            </a:r>
            <a:br>
              <a:rPr lang="hu-HU" sz="3200" b="1" smtClean="0"/>
            </a:br>
            <a:endParaRPr lang="hu-HU" sz="3200" smtClean="0"/>
          </a:p>
        </p:txBody>
      </p:sp>
      <p:sp>
        <p:nvSpPr>
          <p:cNvPr id="36866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hu-HU" smtClean="0"/>
              <a:t>Az első, szlováknak mondható nyelvemlék </a:t>
            </a:r>
          </a:p>
          <a:p>
            <a:r>
              <a:rPr lang="hu-HU" smtClean="0"/>
              <a:t>Szepeskáptalanban hangzott el az ima-puska, pergamenre íródott</a:t>
            </a:r>
          </a:p>
          <a:p>
            <a:r>
              <a:rPr lang="hu-HU" smtClean="0"/>
              <a:t>Az istentiszteletek keretében elmondott imádságok  és prédikáció vázlat</a:t>
            </a:r>
          </a:p>
          <a:p>
            <a:r>
              <a:rPr lang="hu-HU" smtClean="0"/>
              <a:t>Bak Gáspár magyar katonatisztből lett prépost jegyezte le</a:t>
            </a:r>
          </a:p>
          <a:p>
            <a:r>
              <a:rPr lang="hu-HU" smtClean="0"/>
              <a:t>Nyelve: keveréknyelv: középszlk., cseh, keletszlk., polonizmusok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artalom helye 3"/>
          <p:cNvSpPr>
            <a:spLocks noGrp="1"/>
          </p:cNvSpPr>
          <p:nvPr>
            <p:ph idx="4294967295"/>
          </p:nvPr>
        </p:nvSpPr>
        <p:spPr>
          <a:xfrm>
            <a:off x="107950" y="115888"/>
            <a:ext cx="8732838" cy="6630987"/>
          </a:xfrm>
        </p:spPr>
        <p:txBody>
          <a:bodyPr/>
          <a:lstStyle/>
          <a:p>
            <a:r>
              <a:rPr lang="hu-HU" b="1" smtClean="0"/>
              <a:t>A nemzeti identitás </a:t>
            </a:r>
            <a:r>
              <a:rPr lang="hu-HU" smtClean="0"/>
              <a:t>egyrészt magának a nemzetnek a ténye. Magába foglalja a nemzet területét, a közös nyelvet, a szokásokat, a kultúrát, de annak a tudását is, ahogyan az egyes jogrendszer meghatározza az adott nemzet. </a:t>
            </a:r>
          </a:p>
          <a:p>
            <a:r>
              <a:rPr lang="hu-HU" smtClean="0"/>
              <a:t>Szlovákiában a nemzeti büszkeség legerősebben a saját történelemmel és kultúrával kapcsolódik össze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Humanizmus, reformáció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16. sz. németek: polgárosodás, szlovákok: nemesség, parasztság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Nincs központ, ami a kult. fejlődést elősegítené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Okok: Amerika, törökdúlás, </a:t>
            </a:r>
            <a:r>
              <a:rPr lang="hu-HU" dirty="0" err="1" smtClean="0"/>
              <a:t>feud</a:t>
            </a:r>
            <a:r>
              <a:rPr lang="hu-HU" dirty="0" smtClean="0"/>
              <a:t>. anarchia, parasztfelkelés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Szlovákok: Luther tanait veszik át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Cseh nyelv térhódítása: átvették az 1488. prágai és az 1489. </a:t>
            </a:r>
            <a:r>
              <a:rPr lang="hu-HU" dirty="0" err="1" smtClean="0"/>
              <a:t>kutna</a:t>
            </a:r>
            <a:r>
              <a:rPr lang="hu-HU" dirty="0" smtClean="0"/>
              <a:t> </a:t>
            </a:r>
            <a:r>
              <a:rPr lang="hu-HU" dirty="0" err="1" smtClean="0"/>
              <a:t>hora-i</a:t>
            </a:r>
            <a:r>
              <a:rPr lang="hu-HU" dirty="0" smtClean="0"/>
              <a:t> bibliai részletfordításokat, majd az 1593. teljes biblia fordítást (</a:t>
            </a:r>
            <a:r>
              <a:rPr lang="hu-HU" dirty="0" err="1" smtClean="0"/>
              <a:t>králice</a:t>
            </a:r>
            <a:r>
              <a:rPr lang="hu-HU" dirty="0" smtClean="0"/>
              <a:t>, nyelve: </a:t>
            </a:r>
            <a:r>
              <a:rPr lang="hu-HU" dirty="0" err="1" smtClean="0"/>
              <a:t>bibličtina</a:t>
            </a:r>
            <a:r>
              <a:rPr lang="hu-HU" dirty="0" smtClean="0"/>
              <a:t>)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bibličtina</a:t>
            </a:r>
          </a:p>
        </p:txBody>
      </p:sp>
      <p:sp>
        <p:nvSpPr>
          <p:cNvPr id="38914" name="Tartalom helye 2"/>
          <p:cNvSpPr>
            <a:spLocks noGrp="1"/>
          </p:cNvSpPr>
          <p:nvPr>
            <p:ph idx="1"/>
          </p:nvPr>
        </p:nvSpPr>
        <p:spPr>
          <a:xfrm>
            <a:off x="107950" y="1196975"/>
            <a:ext cx="9036050" cy="5661025"/>
          </a:xfrm>
        </p:spPr>
        <p:txBody>
          <a:bodyPr/>
          <a:lstStyle/>
          <a:p>
            <a:r>
              <a:rPr lang="hu-HU" b="1" smtClean="0"/>
              <a:t>1610. évi evangélikus zsolnai zsinat (Lányi Illés) </a:t>
            </a:r>
            <a:r>
              <a:rPr lang="hu-HU" smtClean="0"/>
              <a:t>rendelete  a bibliai cseh nyelv kizárólagos, szlovakizmusoktól mentes használatáról</a:t>
            </a:r>
          </a:p>
          <a:p>
            <a:r>
              <a:rPr lang="hu-HU" smtClean="0"/>
              <a:t>A szlovákok egyházi, liturgikus, irodalmi nyelve, az istentisztelet, a hitviták, a gyülekezeti élet, a világi irodalom nyelve </a:t>
            </a:r>
            <a:r>
              <a:rPr lang="hu-HU" smtClean="0">
                <a:solidFill>
                  <a:srgbClr val="FF0000"/>
                </a:solidFill>
              </a:rPr>
              <a:t>két évszázadon át – polarizálódott</a:t>
            </a:r>
            <a:r>
              <a:rPr lang="hu-HU" smtClean="0"/>
              <a:t>, szlovákosított formát is öltött</a:t>
            </a:r>
            <a:endParaRPr lang="hu-HU" smtClean="0">
              <a:solidFill>
                <a:srgbClr val="FF0000"/>
              </a:solidFill>
            </a:endParaRPr>
          </a:p>
          <a:p>
            <a:r>
              <a:rPr lang="hu-HU" smtClean="0"/>
              <a:t>Erősen szlovákosított változatban, amely kezdetben nem volt tudatos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55650" y="404813"/>
            <a:ext cx="7920038" cy="6746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err="1" smtClean="0"/>
              <a:t>Nádaséri</a:t>
            </a:r>
            <a:r>
              <a:rPr lang="hu-HU" dirty="0" smtClean="0"/>
              <a:t> </a:t>
            </a:r>
            <a:r>
              <a:rPr lang="hu-HU" dirty="0" err="1" smtClean="0"/>
              <a:t>Benedikt</a:t>
            </a:r>
            <a:r>
              <a:rPr lang="hu-HU" dirty="0" smtClean="0"/>
              <a:t> Lőrinc - </a:t>
            </a:r>
            <a:r>
              <a:rPr lang="sk-SK" b="1" dirty="0" smtClean="0"/>
              <a:t>Vavrinec Benedikt z Nedožier</a:t>
            </a:r>
            <a:br>
              <a:rPr lang="sk-SK" b="1" dirty="0" smtClean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79388" y="1052513"/>
            <a:ext cx="8964612" cy="580548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1555-1615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 humanista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prágai egyetem tanára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err="1" smtClean="0">
                <a:solidFill>
                  <a:srgbClr val="FF0000"/>
                </a:solidFill>
              </a:rPr>
              <a:t>Grammaticae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Bohemicae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(1603)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1. nyelvtan szlovák ember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tollából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Bevezető: latin nyelven, ön-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m</a:t>
            </a:r>
            <a:r>
              <a:rPr lang="hu-HU" dirty="0" smtClean="0"/>
              <a:t>agáról: ő szlovák, a csehek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é</a:t>
            </a:r>
            <a:r>
              <a:rPr lang="hu-HU" dirty="0" smtClean="0"/>
              <a:t>s a szlovákok 2 külön-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err="1"/>
              <a:t>b</a:t>
            </a:r>
            <a:r>
              <a:rPr lang="hu-HU" dirty="0" err="1" smtClean="0"/>
              <a:t>öző</a:t>
            </a:r>
            <a:r>
              <a:rPr lang="hu-HU" dirty="0" smtClean="0"/>
              <a:t> nép, nyelvük közel áll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Egymáshoz</a:t>
            </a:r>
          </a:p>
          <a:p>
            <a:pPr marL="171450" indent="-1714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Figyelmezteti a szlovákokat, hogy </a:t>
            </a:r>
            <a:r>
              <a:rPr lang="hu-HU" dirty="0" err="1" smtClean="0"/>
              <a:t>elhanya-</a:t>
            </a:r>
            <a:endParaRPr lang="hu-H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err="1" smtClean="0"/>
              <a:t>golják</a:t>
            </a:r>
            <a:r>
              <a:rPr lang="hu-HU" dirty="0" smtClean="0"/>
              <a:t> a nyelvüket és a latint használják</a:t>
            </a:r>
          </a:p>
          <a:p>
            <a:pPr marL="171450" indent="-1714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Fontos az anyanyelv művelése</a:t>
            </a:r>
          </a:p>
          <a:p>
            <a:pPr marL="171450" indent="-1714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Elsőként vette észre a két nyelv közötti </a:t>
            </a:r>
            <a:r>
              <a:rPr lang="hu-HU" dirty="0" err="1" smtClean="0"/>
              <a:t>kül-</a:t>
            </a:r>
            <a:endParaRPr lang="hu-H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err="1" smtClean="0"/>
              <a:t>önbségeket</a:t>
            </a:r>
            <a:endParaRPr lang="hu-H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  <p:pic>
        <p:nvPicPr>
          <p:cNvPr id="39939" name="Kép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1196975"/>
            <a:ext cx="3748088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Szlovák nyelv 16-18. sz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Szóban, írott, nyomtatott formában (minden műfajban és stílusban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Pozitívan ható tényezők: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Oktatási rendszer: korai humanizmus szellemében: a latin és más idegen nyelvek oktatása az anyanyelvvel összehasonlítva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Bécsi udvar: az iskolákban népi nyelvjárásokban is taníthattak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Nagyszombat, Kassa egyetemek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Nyomdák: törekvés az egységes </a:t>
            </a:r>
            <a:r>
              <a:rPr lang="hu-HU" dirty="0" err="1" smtClean="0"/>
              <a:t>graféma</a:t>
            </a:r>
            <a:r>
              <a:rPr lang="hu-HU" dirty="0" smtClean="0"/>
              <a:t> használatra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A városok és társadalmuk fejlődése, szlovákosodása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hu-HU" dirty="0" smtClean="0"/>
              <a:t>Egyre több </a:t>
            </a:r>
            <a:r>
              <a:rPr lang="hu-HU" dirty="0" err="1" smtClean="0"/>
              <a:t>szlk</a:t>
            </a:r>
            <a:r>
              <a:rPr lang="hu-HU" dirty="0" smtClean="0"/>
              <a:t>. nyelvű bejegyzés az </a:t>
            </a:r>
            <a:r>
              <a:rPr lang="hu-HU" dirty="0" err="1" smtClean="0"/>
              <a:t>adminiszt</a:t>
            </a:r>
            <a:r>
              <a:rPr lang="hu-HU" dirty="0" smtClean="0"/>
              <a:t>. szövegekben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Daniel Sinapius Horčička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Exuláns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Költeményeiben: nemzeti öneszmélés, amely Lengyelországban erősödik fel benne)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i="1" dirty="0" err="1" smtClean="0">
                <a:solidFill>
                  <a:srgbClr val="C00000"/>
                </a:solidFill>
              </a:rPr>
              <a:t>Perlička</a:t>
            </a:r>
            <a:r>
              <a:rPr lang="hu-HU" i="1" dirty="0" smtClean="0">
                <a:solidFill>
                  <a:srgbClr val="C00000"/>
                </a:solidFill>
              </a:rPr>
              <a:t> </a:t>
            </a:r>
            <a:r>
              <a:rPr lang="hu-HU" i="1" dirty="0" err="1" smtClean="0">
                <a:solidFill>
                  <a:srgbClr val="C00000"/>
                </a:solidFill>
              </a:rPr>
              <a:t>dítek</a:t>
            </a:r>
            <a:r>
              <a:rPr lang="hu-HU" i="1" dirty="0" smtClean="0">
                <a:solidFill>
                  <a:srgbClr val="C00000"/>
                </a:solidFill>
              </a:rPr>
              <a:t> </a:t>
            </a:r>
            <a:r>
              <a:rPr lang="hu-HU" i="1" dirty="0" err="1" smtClean="0">
                <a:solidFill>
                  <a:srgbClr val="C00000"/>
                </a:solidFill>
              </a:rPr>
              <a:t>božích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smtClean="0"/>
              <a:t>(isten gyermekeinek gyöngyszemecskéje, 1683 Lőcse) tudatosan szlovákosítja az eredeti cseh szöveget (az előszóban megindokolja, hogy a cseh kifejezéseket miért pótolja </a:t>
            </a:r>
            <a:r>
              <a:rPr lang="hu-HU" dirty="0" err="1" smtClean="0"/>
              <a:t>szlk-kal</a:t>
            </a:r>
            <a:r>
              <a:rPr lang="hu-HU" dirty="0" smtClean="0"/>
              <a:t>, felszólítja honfitársait: senki se szégyellje saját anyanyelvét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Tudatosítja a két nyelv közti különbséget, levonja belőle a gyakorlati következtetéseket és ezt várja el az olvasóitól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Daniel Sinapius Horčička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i="1" dirty="0" smtClean="0"/>
              <a:t>1676 </a:t>
            </a:r>
            <a:r>
              <a:rPr lang="hu-HU" i="1" dirty="0" err="1" smtClean="0">
                <a:solidFill>
                  <a:srgbClr val="FF0000"/>
                </a:solidFill>
              </a:rPr>
              <a:t>Zahradka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err="1" smtClean="0">
                <a:solidFill>
                  <a:srgbClr val="FF0000"/>
                </a:solidFill>
              </a:rPr>
              <a:t>dušičky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err="1" smtClean="0">
                <a:solidFill>
                  <a:srgbClr val="FF0000"/>
                </a:solidFill>
              </a:rPr>
              <a:t>pobožné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Hortulus</a:t>
            </a:r>
            <a:r>
              <a:rPr lang="hu-HU" i="1" dirty="0" smtClean="0"/>
              <a:t> </a:t>
            </a:r>
            <a:r>
              <a:rPr lang="hu-HU" i="1" dirty="0" err="1" smtClean="0"/>
              <a:t>animae</a:t>
            </a:r>
            <a:r>
              <a:rPr lang="hu-HU" i="1" dirty="0" smtClean="0"/>
              <a:t> </a:t>
            </a:r>
            <a:r>
              <a:rPr lang="hu-HU" i="1" dirty="0" err="1" smtClean="0"/>
              <a:t>piae</a:t>
            </a:r>
            <a:r>
              <a:rPr lang="hu-HU" i="1" dirty="0" smtClean="0"/>
              <a:t>)</a:t>
            </a:r>
            <a:r>
              <a:rPr lang="hu-HU" dirty="0" smtClean="0"/>
              <a:t>, imádságoskönyvkönyv: az anyanyelven való művelődés szükségessége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i="1" dirty="0" smtClean="0"/>
              <a:t>Latin- szlovák szólásgyűjtemény 1678 </a:t>
            </a:r>
            <a:r>
              <a:rPr lang="hu-HU" i="1" dirty="0" err="1" smtClean="0">
                <a:solidFill>
                  <a:srgbClr val="FF0000"/>
                </a:solidFill>
              </a:rPr>
              <a:t>Nový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err="1" smtClean="0">
                <a:solidFill>
                  <a:srgbClr val="FF0000"/>
                </a:solidFill>
              </a:rPr>
              <a:t>trh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err="1" smtClean="0">
                <a:solidFill>
                  <a:srgbClr val="FF0000"/>
                </a:solidFill>
              </a:rPr>
              <a:t>latinsko-slovenský</a:t>
            </a:r>
            <a:r>
              <a:rPr lang="hu-HU" i="1" dirty="0" smtClean="0">
                <a:solidFill>
                  <a:srgbClr val="FF0000"/>
                </a:solidFill>
              </a:rPr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Neo-forum</a:t>
            </a:r>
            <a:r>
              <a:rPr lang="hu-HU" i="1" dirty="0" smtClean="0"/>
              <a:t> </a:t>
            </a:r>
            <a:r>
              <a:rPr lang="hu-HU" i="1" dirty="0" err="1" smtClean="0"/>
              <a:t>Latino-Slavonicum</a:t>
            </a:r>
            <a:r>
              <a:rPr lang="hu-HU" i="1" dirty="0" smtClean="0"/>
              <a:t>)</a:t>
            </a:r>
            <a:r>
              <a:rPr lang="hu-HU" dirty="0" smtClean="0"/>
              <a:t>, főműve:  534 közmondás és szólás a Bibliából az antik és a  humanizmus korszakából  nyelven való művelődés szükségessége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Előszava: </a:t>
            </a:r>
            <a:r>
              <a:rPr lang="hu-HU" dirty="0" smtClean="0">
                <a:solidFill>
                  <a:srgbClr val="FF0000"/>
                </a:solidFill>
              </a:rPr>
              <a:t>barokkos nemzeti öneszmélés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tudósok elhanyagolták a nemzet nyelvét, nem teremtettek nemzeti irodalmat, a fenséges szláv nyelv művelését  indokolja a szlávok ősi eredete, elterjedése, nagysága, múltbéli hatalma, kiváló tulajdonságai – szláv összetartozás, dicső múlt, kult. Képességek…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Barokk szlavizmus</a:t>
            </a:r>
          </a:p>
        </p:txBody>
      </p:sp>
      <p:sp>
        <p:nvSpPr>
          <p:cNvPr id="4505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smtClean="0"/>
              <a:t>A szlovák nyelvi önállósodás követelményeivel keveredik a barokk szlavizmus</a:t>
            </a:r>
          </a:p>
          <a:p>
            <a:r>
              <a:rPr lang="hu-HU" smtClean="0"/>
              <a:t>D. S. H. elsőként ír a szlovákok közül a szlávok rokonságáról</a:t>
            </a:r>
          </a:p>
          <a:p>
            <a:r>
              <a:rPr lang="hu-HU" smtClean="0"/>
              <a:t>Egyike az elsőknek, aki tudatosan szeretne szakítani a cseh nyelvvel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err="1" smtClean="0"/>
              <a:t>Horčička</a:t>
            </a:r>
            <a:r>
              <a:rPr lang="hu-HU" dirty="0" smtClean="0"/>
              <a:t> – </a:t>
            </a:r>
            <a:r>
              <a:rPr lang="hu-HU" dirty="0" err="1" smtClean="0"/>
              <a:t>Tobiáš</a:t>
            </a:r>
            <a:r>
              <a:rPr lang="hu-HU" dirty="0" smtClean="0"/>
              <a:t> </a:t>
            </a:r>
            <a:r>
              <a:rPr lang="hu-HU" dirty="0" err="1" smtClean="0"/>
              <a:t>Mascinius-</a:t>
            </a:r>
            <a:r>
              <a:rPr lang="hu-HU" dirty="0" smtClean="0"/>
              <a:t> </a:t>
            </a:r>
            <a:r>
              <a:rPr lang="hu-HU" dirty="0" err="1" smtClean="0"/>
              <a:t>Ján</a:t>
            </a:r>
            <a:r>
              <a:rPr lang="hu-HU" dirty="0" smtClean="0"/>
              <a:t> </a:t>
            </a:r>
            <a:r>
              <a:rPr lang="hu-HU" dirty="0" err="1" smtClean="0"/>
              <a:t>Simonides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Evangélikus lelkészek, szlovák prédikátorok – hazatudatuk </a:t>
            </a:r>
            <a:r>
              <a:rPr lang="hu-HU" dirty="0" err="1" smtClean="0"/>
              <a:t>hungarus</a:t>
            </a:r>
            <a:r>
              <a:rPr lang="hu-HU" dirty="0" smtClean="0"/>
              <a:t> patriotizmus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1696 Lőcse: </a:t>
            </a:r>
            <a:r>
              <a:rPr lang="hu-HU" dirty="0" smtClean="0">
                <a:solidFill>
                  <a:srgbClr val="C00000"/>
                </a:solidFill>
              </a:rPr>
              <a:t>Híradás a szlovák írásmódról, hogyan kell jól írni, olvasni és nyomtatni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/>
              <a:t>Bevezető</a:t>
            </a:r>
            <a:r>
              <a:rPr lang="hu-HU" dirty="0" smtClean="0"/>
              <a:t>:  szlovák nyelv dicsérete – önállósítási szándékai – a szláv egység és összetartozás – 72 emberi nyelv, 7 főnyelv (köztük a szláv is) – a szlovákok nyelvművelésének fejlesztését kívánják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Az írott nyelv szabályait tartja szem előtt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Evangélikus iskolák, nyomdák számára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Daniel Krman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388" y="1196975"/>
            <a:ext cx="8964612" cy="56610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1663-1740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i="1" dirty="0" err="1" smtClean="0">
                <a:solidFill>
                  <a:srgbClr val="C00000"/>
                </a:solidFill>
              </a:rPr>
              <a:t>Základy</a:t>
            </a:r>
            <a:r>
              <a:rPr lang="hu-HU" i="1" dirty="0" smtClean="0">
                <a:solidFill>
                  <a:srgbClr val="C00000"/>
                </a:solidFill>
              </a:rPr>
              <a:t> </a:t>
            </a:r>
            <a:r>
              <a:rPr lang="hu-HU" i="1" dirty="0" err="1" smtClean="0">
                <a:solidFill>
                  <a:srgbClr val="C00000"/>
                </a:solidFill>
              </a:rPr>
              <a:t>slovanskej</a:t>
            </a:r>
            <a:r>
              <a:rPr lang="hu-HU" i="1" dirty="0" smtClean="0">
                <a:solidFill>
                  <a:srgbClr val="C00000"/>
                </a:solidFill>
              </a:rPr>
              <a:t> </a:t>
            </a:r>
            <a:r>
              <a:rPr lang="hu-HU" i="1" dirty="0" err="1" smtClean="0">
                <a:solidFill>
                  <a:srgbClr val="C00000"/>
                </a:solidFill>
              </a:rPr>
              <a:t>gramatiky</a:t>
            </a:r>
            <a:r>
              <a:rPr lang="hu-HU" i="1" dirty="0" smtClean="0">
                <a:solidFill>
                  <a:srgbClr val="C00000"/>
                </a:solidFill>
              </a:rPr>
              <a:t> </a:t>
            </a:r>
            <a:r>
              <a:rPr lang="hu-HU" i="1" dirty="0" smtClean="0"/>
              <a:t>(</a:t>
            </a:r>
            <a:r>
              <a:rPr lang="hu-HU" i="1" dirty="0" err="1" smtClean="0"/>
              <a:t>Rudimenta</a:t>
            </a:r>
            <a:r>
              <a:rPr lang="hu-HU" i="1" dirty="0" smtClean="0"/>
              <a:t> </a:t>
            </a:r>
            <a:r>
              <a:rPr lang="hu-HU" i="1" dirty="0" err="1" smtClean="0"/>
              <a:t>grammaticae</a:t>
            </a:r>
            <a:r>
              <a:rPr lang="hu-HU" i="1" dirty="0" smtClean="0"/>
              <a:t> </a:t>
            </a:r>
            <a:r>
              <a:rPr lang="hu-HU" i="1" dirty="0" err="1" smtClean="0"/>
              <a:t>Slavicae</a:t>
            </a:r>
            <a:r>
              <a:rPr lang="hu-HU" i="1" dirty="0" smtClean="0"/>
              <a:t>) 1704: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A nyelv és a nemzeti öneszmélés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kérdése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A bibliai cseh nyelv nyelvtanának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jelenségei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A csehül író szlovákoknak, akik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/>
              <a:t>é</a:t>
            </a:r>
            <a:r>
              <a:rPr lang="hu-HU" dirty="0" smtClean="0"/>
              <a:t>rtelmesen akarják művelni a cseh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 nyelvet – az erős szlovákosítás után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Visszatérés a tiszta csehnyelvűséghez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  <p:pic>
        <p:nvPicPr>
          <p:cNvPr id="48131" name="Kép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0" y="2924175"/>
            <a:ext cx="29845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hu-HU" smtClean="0"/>
              <a:t>Szláv meggyőződésű tudós evang. lelkész</a:t>
            </a:r>
          </a:p>
          <a:p>
            <a:r>
              <a:rPr lang="hu-HU" smtClean="0"/>
              <a:t>Szláv tudatú</a:t>
            </a:r>
          </a:p>
          <a:p>
            <a:r>
              <a:rPr lang="hu-HU" smtClean="0"/>
              <a:t>Szlovák népet elismerő</a:t>
            </a:r>
          </a:p>
          <a:p>
            <a:r>
              <a:rPr lang="hu-HU" smtClean="0"/>
              <a:t>Biblikus cseh nyelvhasználatot természetesnek tartó konzervatív nyelvi-egyházpolitikai szemlélet</a:t>
            </a:r>
          </a:p>
          <a:p>
            <a:r>
              <a:rPr lang="hu-HU" smtClean="0"/>
              <a:t>A szlovák etnikumot következetesen megkülönböztette a csehtől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Kezdetek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szlovákok saját, különálló etnikumként való felfogása, értelmezése a 8. </a:t>
            </a:r>
            <a:r>
              <a:rPr lang="hu-HU" dirty="0" err="1" smtClean="0"/>
              <a:t>sz.-ba</a:t>
            </a:r>
            <a:r>
              <a:rPr lang="hu-HU" dirty="0" smtClean="0"/>
              <a:t> nyúlik vissza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Avarok betörése a Közép-Duna területére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közép-dunai nagy szláv törzs egységét egyre jobban megzavarta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rgbClr val="FF0000"/>
                </a:solidFill>
              </a:rPr>
              <a:t>A szláv-nemszláv érintkezések kontrasztja teremtette meg a feltételeket arra, hogy a szláv ősök tudatosítsák saját etnikai-nyelvi különbözőségüket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Bél Mátyás (Matej Bel)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1684-1749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Európai hírű evangélikus polihisztor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P. </a:t>
            </a:r>
            <a:r>
              <a:rPr lang="hu-HU" dirty="0" err="1" smtClean="0"/>
              <a:t>Doležal</a:t>
            </a:r>
            <a:r>
              <a:rPr lang="hu-HU" dirty="0" smtClean="0"/>
              <a:t> (1700-1778) grammatikájához (</a:t>
            </a:r>
            <a:r>
              <a:rPr lang="hu-HU" i="1" dirty="0" err="1" smtClean="0"/>
              <a:t>Grammatica</a:t>
            </a:r>
            <a:r>
              <a:rPr lang="hu-HU" i="1" dirty="0" smtClean="0"/>
              <a:t> </a:t>
            </a:r>
            <a:r>
              <a:rPr lang="hu-HU" i="1" dirty="0" err="1" smtClean="0"/>
              <a:t>Slavico-Bohemica</a:t>
            </a:r>
            <a:r>
              <a:rPr lang="hu-HU" dirty="0" smtClean="0"/>
              <a:t>, 1746) írt bevezetést (különbségek a cseh és szlovák nyelv között, rendszeres leíró </a:t>
            </a:r>
            <a:r>
              <a:rPr lang="hu-HU" dirty="0" err="1" smtClean="0"/>
              <a:t>nyt</a:t>
            </a:r>
            <a:r>
              <a:rPr lang="hu-HU" dirty="0" smtClean="0"/>
              <a:t>. Bél:  dicséri a szlovákok cseh irodalmi nyelvének szépségét. Meggyőződése a szlávok dicső múltjáról, elterjedtségéről, a szlovákok őshonosságáról a tört. </a:t>
            </a:r>
            <a:r>
              <a:rPr lang="hu-HU" dirty="0" err="1" smtClean="0"/>
              <a:t>Mo-on</a:t>
            </a:r>
            <a:r>
              <a:rPr lang="hu-H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/>
              <a:t>Pázmány Péter és a szlovák nyelv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Nagyszombat: háromnyelvű, 16-18. </a:t>
            </a:r>
            <a:r>
              <a:rPr lang="hu-HU" dirty="0" err="1" smtClean="0"/>
              <a:t>sz</a:t>
            </a:r>
            <a:r>
              <a:rPr lang="hu-HU" dirty="0" smtClean="0"/>
              <a:t> bortermelés magyar </a:t>
            </a:r>
            <a:r>
              <a:rPr lang="hu-HU" dirty="0" err="1" smtClean="0"/>
              <a:t>teminológiája</a:t>
            </a:r>
            <a:r>
              <a:rPr lang="hu-HU" dirty="0" smtClean="0"/>
              <a:t> a </a:t>
            </a:r>
            <a:r>
              <a:rPr lang="hu-HU" dirty="0" err="1" smtClean="0"/>
              <a:t>szlk</a:t>
            </a:r>
            <a:r>
              <a:rPr lang="hu-HU" dirty="0" smtClean="0"/>
              <a:t>. </a:t>
            </a:r>
            <a:r>
              <a:rPr lang="hu-HU" dirty="0" err="1"/>
              <a:t>n</a:t>
            </a:r>
            <a:r>
              <a:rPr lang="hu-HU" dirty="0" err="1" smtClean="0"/>
              <a:t>y.-ben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Nagyszombati papnevelde: a tanítóknak ismerniük kellett a </a:t>
            </a:r>
            <a:r>
              <a:rPr lang="hu-HU" dirty="0" err="1" smtClean="0"/>
              <a:t>szlk</a:t>
            </a:r>
            <a:r>
              <a:rPr lang="hu-HU" dirty="0" smtClean="0"/>
              <a:t>., </a:t>
            </a:r>
            <a:r>
              <a:rPr lang="hu-HU" dirty="0" err="1" smtClean="0"/>
              <a:t>a</a:t>
            </a:r>
            <a:r>
              <a:rPr lang="hu-HU" dirty="0" smtClean="0"/>
              <a:t> m. és a </a:t>
            </a:r>
            <a:r>
              <a:rPr lang="hu-HU" dirty="0" err="1" smtClean="0"/>
              <a:t>ném</a:t>
            </a:r>
            <a:r>
              <a:rPr lang="hu-HU" dirty="0" smtClean="0"/>
              <a:t>. </a:t>
            </a:r>
            <a:r>
              <a:rPr lang="hu-HU" dirty="0"/>
              <a:t>n</a:t>
            </a:r>
            <a:r>
              <a:rPr lang="hu-HU" dirty="0" smtClean="0"/>
              <a:t>y.-et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Nagyszombati egyetem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Pázmány célja: visszahódítani a „tót nációt” is a katolicizmus számára – alkalmazkodni az etnikai sajátossághoz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Elismerően nyilatkozott a szlovákok vallásosságáról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 szószéket alapított Nagyszombatban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Elrendelte, hogy a szlovák falvakban szlovák nyelvű prédikációkat tartsanak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 nyelvű ellenreformáció: gazdag  szlovák tudományos, kulturális életet teremtett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Kibontakozott a szlovák nyelvű katolikus írásbeliség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Szőllősi Benedek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1609-1656 magyar és szlovák nyelvű </a:t>
            </a:r>
            <a:r>
              <a:rPr lang="hu-HU" b="1" dirty="0" err="1" smtClean="0"/>
              <a:t>Cantus</a:t>
            </a:r>
            <a:r>
              <a:rPr lang="hu-HU" b="1" dirty="0" smtClean="0"/>
              <a:t> </a:t>
            </a:r>
            <a:r>
              <a:rPr lang="hu-HU" b="1" dirty="0" err="1" smtClean="0"/>
              <a:t>catholici</a:t>
            </a:r>
            <a:r>
              <a:rPr lang="hu-HU" dirty="0" smtClean="0"/>
              <a:t> a protestáns énekeskönyvek ellensúlyozására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Előszó: először hivatkozik Cirill és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Metódra a szlovákok dicső egyházi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múltjának képviselőire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 kulturális fejlődésben a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nacionális eszmélés első nyoma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(korabeli cseh jezsuitáktól átvéve)</a:t>
            </a:r>
            <a:endParaRPr lang="hu-HU" dirty="0"/>
          </a:p>
        </p:txBody>
      </p:sp>
      <p:pic>
        <p:nvPicPr>
          <p:cNvPr id="52227" name="Kép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2513013"/>
            <a:ext cx="320357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artalom helye 2"/>
          <p:cNvSpPr>
            <a:spLocks noGrp="1"/>
          </p:cNvSpPr>
          <p:nvPr>
            <p:ph idx="4294967295"/>
          </p:nvPr>
        </p:nvSpPr>
        <p:spPr>
          <a:xfrm>
            <a:off x="-3175" y="4763"/>
            <a:ext cx="9147175" cy="68532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mtClean="0"/>
              <a:t>A katolikus értelmiség irodalmi nyelvi törekvései:</a:t>
            </a:r>
          </a:p>
          <a:p>
            <a:pPr>
              <a:lnSpc>
                <a:spcPct val="90000"/>
              </a:lnSpc>
            </a:pPr>
            <a:r>
              <a:rPr lang="hu-HU" smtClean="0"/>
              <a:t>A kamalduliak, Hadvabný (1714-1780) szótára</a:t>
            </a:r>
          </a:p>
          <a:p>
            <a:pPr>
              <a:lnSpc>
                <a:spcPct val="90000"/>
              </a:lnSpc>
            </a:pPr>
            <a:r>
              <a:rPr lang="hu-HU" smtClean="0"/>
              <a:t>J. I. Bajza (1755-1836 )és az első szlovák nyelvű regény</a:t>
            </a:r>
          </a:p>
          <a:p>
            <a:pPr>
              <a:lnSpc>
                <a:spcPct val="90000"/>
              </a:lnSpc>
            </a:pPr>
            <a:r>
              <a:rPr lang="hu-HU" smtClean="0"/>
              <a:t>A jezsuiták úzusa (jezuitská slovenčina) Hugolín Gavlovič</a:t>
            </a:r>
          </a:p>
          <a:p>
            <a:pPr>
              <a:lnSpc>
                <a:spcPct val="90000"/>
              </a:lnSpc>
            </a:pPr>
            <a:r>
              <a:rPr lang="hu-HU" smtClean="0"/>
              <a:t>A. Bernolák (1762-1813) kodifikációja (bernolákovčina)</a:t>
            </a:r>
          </a:p>
          <a:p>
            <a:pPr>
              <a:lnSpc>
                <a:spcPct val="90000"/>
              </a:lnSpc>
            </a:pPr>
            <a:r>
              <a:rPr lang="hu-HU" smtClean="0"/>
              <a:t>Az Egyetemi Nyomda szerepe a bernolákovčina terjesztésében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A </a:t>
            </a:r>
            <a:r>
              <a:rPr lang="hu-HU" dirty="0" err="1" smtClean="0"/>
              <a:t>kamalduli</a:t>
            </a:r>
            <a:r>
              <a:rPr lang="hu-HU" dirty="0" smtClean="0"/>
              <a:t> szerzetesek, Romuald </a:t>
            </a:r>
            <a:r>
              <a:rPr lang="hu-HU" dirty="0" err="1" smtClean="0"/>
              <a:t>Hadvabný</a:t>
            </a:r>
            <a:r>
              <a:rPr lang="hu-HU" dirty="0" smtClean="0"/>
              <a:t> (1714-1780)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1756-1759 Alsó </a:t>
            </a:r>
            <a:r>
              <a:rPr lang="hu-HU" dirty="0" err="1" smtClean="0"/>
              <a:t>Lehnic</a:t>
            </a:r>
            <a:r>
              <a:rPr lang="hu-HU" dirty="0" smtClean="0"/>
              <a:t>, Vörös Kolostor, </a:t>
            </a:r>
            <a:r>
              <a:rPr lang="hu-HU" dirty="0" err="1" smtClean="0"/>
              <a:t>Swaté</a:t>
            </a:r>
            <a:r>
              <a:rPr lang="hu-HU" dirty="0" smtClean="0"/>
              <a:t> Biblia </a:t>
            </a:r>
            <a:r>
              <a:rPr lang="hu-HU" dirty="0" err="1" smtClean="0"/>
              <a:t>Slowenské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Forrása: Vulgata, a cseh Szent Vencel Biblia, lengyel katolikus fordítások, </a:t>
            </a:r>
            <a:r>
              <a:rPr lang="hu-HU" dirty="0" err="1" smtClean="0"/>
              <a:t>Kralicei</a:t>
            </a:r>
            <a:r>
              <a:rPr lang="hu-HU" dirty="0" smtClean="0"/>
              <a:t> hatások 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Nyelvezete: alkalmazkodott az élő szlovák nyelvhez, </a:t>
            </a:r>
            <a:r>
              <a:rPr lang="hu-HU" dirty="0" err="1" smtClean="0"/>
              <a:t>bohemizált</a:t>
            </a:r>
            <a:r>
              <a:rPr lang="hu-HU" dirty="0" smtClean="0"/>
              <a:t> </a:t>
            </a:r>
            <a:r>
              <a:rPr lang="hu-HU" dirty="0" err="1" smtClean="0"/>
              <a:t>szlk</a:t>
            </a:r>
            <a:r>
              <a:rPr lang="hu-HU" dirty="0" smtClean="0"/>
              <a:t>. Ny.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Hungarizmusok 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18-19. </a:t>
            </a:r>
            <a:r>
              <a:rPr lang="hu-HU" dirty="0" err="1" smtClean="0"/>
              <a:t>sz.-ban</a:t>
            </a:r>
            <a:r>
              <a:rPr lang="hu-HU" dirty="0" smtClean="0"/>
              <a:t> kéziratban terjedt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>
                <a:solidFill>
                  <a:srgbClr val="FF0000"/>
                </a:solidFill>
              </a:rPr>
              <a:t>Hadbavnýnak</a:t>
            </a:r>
            <a:r>
              <a:rPr lang="hu-HU" dirty="0" smtClean="0">
                <a:solidFill>
                  <a:srgbClr val="FF0000"/>
                </a:solidFill>
              </a:rPr>
              <a:t> tulajdonított </a:t>
            </a:r>
            <a:r>
              <a:rPr lang="hu-HU" dirty="0" err="1" smtClean="0">
                <a:solidFill>
                  <a:srgbClr val="FF0000"/>
                </a:solidFill>
              </a:rPr>
              <a:t>latin-szlk</a:t>
            </a:r>
            <a:r>
              <a:rPr lang="hu-HU" dirty="0" smtClean="0">
                <a:solidFill>
                  <a:srgbClr val="FF0000"/>
                </a:solidFill>
              </a:rPr>
              <a:t>. Szótár (1763)</a:t>
            </a:r>
            <a:r>
              <a:rPr lang="hu-HU" dirty="0" smtClean="0"/>
              <a:t> rövid helyesírási és nyelvtani vázlat a bevezetőben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 nemzetté válás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Anton </a:t>
            </a:r>
            <a:r>
              <a:rPr lang="hu-HU" dirty="0" err="1" smtClean="0"/>
              <a:t>Bernolák</a:t>
            </a:r>
            <a:r>
              <a:rPr lang="hu-HU" dirty="0" smtClean="0"/>
              <a:t> vezette katolikus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Juraj</a:t>
            </a:r>
            <a:r>
              <a:rPr lang="hu-HU" dirty="0" smtClean="0"/>
              <a:t> </a:t>
            </a:r>
            <a:r>
              <a:rPr lang="hu-HU" dirty="0" err="1" smtClean="0"/>
              <a:t>Palkovič</a:t>
            </a:r>
            <a:r>
              <a:rPr lang="hu-HU" dirty="0" smtClean="0"/>
              <a:t> professzor evangélikus líceum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 ajkú papság minden rétege – kezdő káplántól az esztergomi hercegprímásig – megtalálható a klérusban (Palkovics György , </a:t>
            </a:r>
            <a:r>
              <a:rPr lang="hu-HU" dirty="0" err="1" smtClean="0"/>
              <a:t>Rudnay</a:t>
            </a:r>
            <a:r>
              <a:rPr lang="hu-HU" dirty="0" smtClean="0"/>
              <a:t> Sándor esztergomi érsek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szlovák kultúra hátrányosabb helyzetből indult fejlődésnek: nem állt ki mellette nemesi réteg, a cseh nyelv befolyása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Fő akadály: </a:t>
            </a:r>
            <a:r>
              <a:rPr lang="hu-HU" dirty="0" err="1" smtClean="0"/>
              <a:t>hungarus</a:t>
            </a:r>
            <a:r>
              <a:rPr lang="hu-HU" dirty="0" smtClean="0"/>
              <a:t> patriotizmus (vívódás az önálló cseh-szlovák, ill. Magyarhonhoz  való kötődés között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Anton Bernolák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Katolikus nemzetébresztő (1762-1813)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Árvai</a:t>
            </a:r>
            <a:r>
              <a:rPr lang="hu-HU" dirty="0" smtClean="0"/>
              <a:t> kisnemesi </a:t>
            </a:r>
            <a:r>
              <a:rPr lang="hu-HU" dirty="0" err="1" smtClean="0"/>
              <a:t>cs</a:t>
            </a:r>
            <a:r>
              <a:rPr lang="hu-HU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Nagyszombati katolikus hagyományra épülő </a:t>
            </a:r>
            <a:r>
              <a:rPr lang="hu-HU" dirty="0" err="1" smtClean="0"/>
              <a:t>szlk</a:t>
            </a:r>
            <a:r>
              <a:rPr lang="hu-HU" dirty="0" smtClean="0"/>
              <a:t>. </a:t>
            </a:r>
            <a:r>
              <a:rPr lang="hu-HU" dirty="0" err="1"/>
              <a:t>i</a:t>
            </a:r>
            <a:r>
              <a:rPr lang="hu-HU" dirty="0" err="1" smtClean="0"/>
              <a:t>rod</a:t>
            </a:r>
            <a:r>
              <a:rPr lang="hu-HU" dirty="0" smtClean="0"/>
              <a:t>. ny. vezéralakja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Dissertatio</a:t>
            </a:r>
            <a:r>
              <a:rPr lang="hu-HU" dirty="0" smtClean="0"/>
              <a:t> </a:t>
            </a:r>
            <a:r>
              <a:rPr lang="hu-HU" dirty="0" err="1" smtClean="0"/>
              <a:t>philologico-critica</a:t>
            </a:r>
            <a:r>
              <a:rPr lang="hu-HU" dirty="0" smtClean="0"/>
              <a:t> de </a:t>
            </a:r>
            <a:r>
              <a:rPr lang="hu-HU" dirty="0" err="1" smtClean="0"/>
              <a:t>litteris</a:t>
            </a:r>
            <a:r>
              <a:rPr lang="hu-HU" dirty="0" smtClean="0"/>
              <a:t> </a:t>
            </a:r>
            <a:r>
              <a:rPr lang="hu-HU" dirty="0" err="1" smtClean="0"/>
              <a:t>slavorum</a:t>
            </a:r>
            <a:r>
              <a:rPr lang="hu-HU" dirty="0" smtClean="0"/>
              <a:t> (Pozsony, 1787). A szlovák irodalmi nyelv alapjait ez a mű fektette le. </a:t>
            </a:r>
            <a:r>
              <a:rPr lang="hu-HU" dirty="0" err="1" smtClean="0"/>
              <a:t>Grammatica</a:t>
            </a:r>
            <a:r>
              <a:rPr lang="hu-HU" dirty="0" smtClean="0"/>
              <a:t> </a:t>
            </a:r>
            <a:r>
              <a:rPr lang="hu-HU" dirty="0" err="1" smtClean="0"/>
              <a:t>slavica</a:t>
            </a:r>
            <a:r>
              <a:rPr lang="hu-HU" dirty="0" smtClean="0"/>
              <a:t> (Pozsony 1887 és 1790. Utolsó kiadása Budán, 1849). Az első igazi szlovák nyelvtan; a nagyszombati szlovák nyelvjárás alapján készült. Később latinból németre fordította </a:t>
            </a:r>
            <a:r>
              <a:rPr lang="hu-HU" dirty="0" err="1" smtClean="0"/>
              <a:t>Bresztyanszky</a:t>
            </a:r>
            <a:r>
              <a:rPr lang="hu-HU" dirty="0" smtClean="0"/>
              <a:t> Antal: </a:t>
            </a:r>
            <a:r>
              <a:rPr lang="hu-HU" i="1" dirty="0" err="1" smtClean="0"/>
              <a:t>Slovakische</a:t>
            </a:r>
            <a:r>
              <a:rPr lang="hu-HU" i="1" dirty="0" smtClean="0"/>
              <a:t> </a:t>
            </a:r>
            <a:r>
              <a:rPr lang="hu-HU" i="1" dirty="0" err="1" smtClean="0"/>
              <a:t>Grammatik</a:t>
            </a:r>
            <a:r>
              <a:rPr lang="hu-HU" dirty="0" smtClean="0"/>
              <a:t>. Buda, 1817.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Lexicon</a:t>
            </a:r>
            <a:r>
              <a:rPr lang="hu-HU" dirty="0" smtClean="0"/>
              <a:t> </a:t>
            </a:r>
            <a:r>
              <a:rPr lang="hu-HU" dirty="0" err="1" smtClean="0"/>
              <a:t>slavicum</a:t>
            </a:r>
            <a:r>
              <a:rPr lang="hu-HU" dirty="0" smtClean="0"/>
              <a:t>, </a:t>
            </a:r>
            <a:r>
              <a:rPr lang="hu-HU" dirty="0" err="1" smtClean="0"/>
              <a:t>bohemico-latina-germanico-ungaricum</a:t>
            </a:r>
            <a:r>
              <a:rPr lang="hu-HU" dirty="0" smtClean="0"/>
              <a:t> (Hat kötet. Buda, 1825–1827). </a:t>
            </a:r>
            <a:r>
              <a:rPr lang="hu-HU" dirty="0" err="1" smtClean="0"/>
              <a:t>Szlovák-cseh-latin-német-magyar</a:t>
            </a:r>
            <a:r>
              <a:rPr lang="hu-HU" dirty="0" smtClean="0"/>
              <a:t> szótár. A hatalmas munka halála után jelent meg. Palkovics György esztergomi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kanonok nyomtatta ki saját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költségén és ahhoz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 </a:t>
            </a:r>
            <a:r>
              <a:rPr lang="hu-HU" i="1" dirty="0" err="1" smtClean="0"/>
              <a:t>Repertorium</a:t>
            </a:r>
            <a:r>
              <a:rPr lang="hu-HU" dirty="0" err="1" smtClean="0"/>
              <a:t>ot</a:t>
            </a:r>
            <a:r>
              <a:rPr lang="hu-HU" dirty="0" smtClean="0"/>
              <a:t> is írt.</a:t>
            </a:r>
            <a:endParaRPr lang="hu-HU" dirty="0"/>
          </a:p>
        </p:txBody>
      </p:sp>
      <p:pic>
        <p:nvPicPr>
          <p:cNvPr id="57347" name="Kép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1400" y="3563938"/>
            <a:ext cx="3060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Jozef Ignác Bajza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</a:t>
            </a:r>
            <a:r>
              <a:rPr lang="hu-HU" dirty="0" err="1" smtClean="0"/>
              <a:t>nyugatszlk</a:t>
            </a:r>
            <a:r>
              <a:rPr lang="hu-HU" dirty="0" smtClean="0"/>
              <a:t>. </a:t>
            </a:r>
            <a:r>
              <a:rPr lang="hu-HU" dirty="0"/>
              <a:t>n</a:t>
            </a:r>
            <a:r>
              <a:rPr lang="hu-HU" dirty="0" smtClean="0"/>
              <a:t>yelvjárás irodalmi szintre emelésének igénye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Nem volt tudományosan felkészült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Ellentét </a:t>
            </a:r>
            <a:r>
              <a:rPr lang="hu-HU" dirty="0" err="1" smtClean="0"/>
              <a:t>Bernolákkal</a:t>
            </a:r>
            <a:r>
              <a:rPr lang="hu-HU" dirty="0" smtClean="0"/>
              <a:t> és híveivel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Első szlovák regény: Az ifjú René történetei és tapasztalásai, kalandregény mintájára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Szlovák-szláv népnév keveredése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Slavian</a:t>
            </a:r>
            <a:r>
              <a:rPr lang="hu-HU" dirty="0" smtClean="0"/>
              <a:t>/szláv – </a:t>
            </a:r>
            <a:r>
              <a:rPr lang="hu-HU" dirty="0" err="1" smtClean="0"/>
              <a:t>sláva-dicsőség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Slovák</a:t>
            </a:r>
            <a:r>
              <a:rPr lang="hu-HU" dirty="0" smtClean="0"/>
              <a:t>/szlovák – </a:t>
            </a:r>
            <a:r>
              <a:rPr lang="hu-HU" dirty="0" err="1" smtClean="0"/>
              <a:t>slovo</a:t>
            </a:r>
            <a:r>
              <a:rPr lang="hu-HU" dirty="0" smtClean="0"/>
              <a:t> –ige, szó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/>
              <a:t>A szlovákok régi dicsőségének hanyatlásának oka nyelvük elhanyagolása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Ján Hollý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1785-1849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1. szlovák nemzeti költő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eposzai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1833 – </a:t>
            </a:r>
            <a:r>
              <a:rPr lang="hu-HU" i="1" dirty="0" err="1" smtClean="0"/>
              <a:t>Svatopluk</a:t>
            </a:r>
            <a:r>
              <a:rPr lang="hu-HU" dirty="0" smtClean="0"/>
              <a:t>, győzelmi ének, a nemzeti öntudat formálása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szempontjából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lényeges 1835 –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i="1" dirty="0" err="1" smtClean="0"/>
              <a:t>Cyrillo-Methodiada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1839 – </a:t>
            </a:r>
            <a:r>
              <a:rPr lang="hu-HU" i="1" dirty="0" err="1" smtClean="0"/>
              <a:t>Sláv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  <p:pic>
        <p:nvPicPr>
          <p:cNvPr id="59395" name="Kép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3963" y="3595688"/>
            <a:ext cx="2840037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artalom helye 2"/>
          <p:cNvSpPr>
            <a:spLocks noGrp="1"/>
          </p:cNvSpPr>
          <p:nvPr>
            <p:ph idx="4294967295"/>
          </p:nvPr>
        </p:nvSpPr>
        <p:spPr>
          <a:xfrm>
            <a:off x="0" y="765175"/>
            <a:ext cx="9036050" cy="5759450"/>
          </a:xfrm>
        </p:spPr>
        <p:txBody>
          <a:bodyPr/>
          <a:lstStyle/>
          <a:p>
            <a:r>
              <a:rPr lang="hu-HU" smtClean="0"/>
              <a:t>A korai etnikai önállóság, különbözőség magasabb szintjét képviseli a 9. sz.-ban a </a:t>
            </a:r>
            <a:r>
              <a:rPr lang="hu-HU" smtClean="0">
                <a:solidFill>
                  <a:srgbClr val="FF0000"/>
                </a:solidFill>
              </a:rPr>
              <a:t>Nyitrai Fejedelemség</a:t>
            </a:r>
            <a:r>
              <a:rPr lang="hu-HU" smtClean="0"/>
              <a:t>, majd a </a:t>
            </a:r>
            <a:r>
              <a:rPr lang="hu-HU" smtClean="0">
                <a:solidFill>
                  <a:srgbClr val="FF0000"/>
                </a:solidFill>
              </a:rPr>
              <a:t>Nagymorva Birodalom</a:t>
            </a:r>
          </a:p>
          <a:p>
            <a:r>
              <a:rPr lang="hu-HU" smtClean="0"/>
              <a:t>A szlávok a szomszédos germán törzsek példájára fokozatosan önállóságra törekedtek (</a:t>
            </a:r>
            <a:r>
              <a:rPr lang="hu-HU" smtClean="0">
                <a:solidFill>
                  <a:srgbClr val="FF0000"/>
                </a:solidFill>
              </a:rPr>
              <a:t>Samo </a:t>
            </a:r>
            <a:r>
              <a:rPr lang="hu-HU" smtClean="0"/>
              <a:t>631-658 – függetlenítette a szlávokat az avaroktól, pontosan meghatározhatatlan területen: mai Cseho., Stájero., Ausztria)</a:t>
            </a:r>
          </a:p>
          <a:p>
            <a:r>
              <a:rPr lang="hu-HU" smtClean="0"/>
              <a:t>8-9. sz. osztálytársadalom kialakulása az avarok lassú hanyatlásával, a frankok előretörésével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Szlovák/szláv vendég- és békeszeretet, jámborság hangsúlyozása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Svatopluk</a:t>
            </a:r>
            <a:r>
              <a:rPr lang="hu-HU" dirty="0" smtClean="0"/>
              <a:t>: a szlávság történetéről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Összekötő kapocs a szlávok-szlovákok, szlovákok-csehek, katolikusok-evangélikusok között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Rendszeres levelezés </a:t>
            </a:r>
            <a:r>
              <a:rPr lang="hu-HU" dirty="0" err="1" smtClean="0"/>
              <a:t>Juraj</a:t>
            </a:r>
            <a:r>
              <a:rPr lang="hu-HU" dirty="0" smtClean="0"/>
              <a:t> </a:t>
            </a:r>
            <a:r>
              <a:rPr lang="hu-HU" dirty="0" err="1" smtClean="0"/>
              <a:t>Palkovič</a:t>
            </a:r>
            <a:r>
              <a:rPr lang="hu-HU" dirty="0" smtClean="0"/>
              <a:t> esztergomi kanonokkal – a nemzeti tudat formálódásáról, összeforrottságáról a katolikus egyházzal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Palkovič</a:t>
            </a:r>
            <a:r>
              <a:rPr lang="hu-HU" dirty="0" smtClean="0"/>
              <a:t> segítségével jelentek meg H. időmértékes Vergilius-fordításai (csak a magyarok rendelkeznek ilyennel a szlovákok mellett)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Ján Kollár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/>
              <a:t>J. Kollár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/>
              <a:t>(1792 </a:t>
            </a:r>
            <a:r>
              <a:rPr lang="hu-HU" dirty="0" err="1"/>
              <a:t>Mosóc</a:t>
            </a:r>
            <a:r>
              <a:rPr lang="hu-HU" dirty="0"/>
              <a:t>/</a:t>
            </a:r>
            <a:r>
              <a:rPr lang="hu-HU" dirty="0" err="1"/>
              <a:t>Mo</a:t>
            </a:r>
            <a:r>
              <a:rPr lang="sk-SK" dirty="0"/>
              <a:t>šovce</a:t>
            </a:r>
            <a:r>
              <a:rPr lang="hu-HU" dirty="0"/>
              <a:t>-1852 Bécs)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evangélikus lelkész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nemzeti megújhodás egyik emblematikus alakja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népdalgyűjtő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költő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nyelvész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régiségek professzora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hu-HU" dirty="0"/>
              <a:t>Lelkészi munkájához kapcsolódó publikációi 1831: Vasárnapi, ünnepi és alkalmi prédikációk és beszédek I. kötet,1844: II. kötet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hu-HU" dirty="0"/>
              <a:t>  1833: Hogyan tudjuk és kell a mi evangélikus- szlovák egyházunkat gyarapítanunk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hu-HU" dirty="0"/>
              <a:t>  1838: A magyarországi ágostai hitvallású evangélikus egyházközösségek és iskolák teljes sematizmusa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hu-HU" dirty="0"/>
              <a:t>1825: Olvasókönyv, 1844: 2. kiadás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Már az Olvasókönyv tartalmaz szláv nemzettudatra nevelő passzusokat. (Kiss Szemán R. nyomán idézem, </a:t>
            </a:r>
            <a:r>
              <a:rPr lang="hu-HU" dirty="0" err="1"/>
              <a:t>Cítanka</a:t>
            </a:r>
            <a:r>
              <a:rPr lang="hu-HU" dirty="0"/>
              <a:t>, 202.)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Mi a nemzet?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nemzet mindazon emberek közössége, akik egy nyelvet beszélnek, pl. a német nyelv és a német nemzet, szláv nyelv és 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/>
              <a:t>     szláv nemzet.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Milyen nemzethez tartozunk mi?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Mi a szláv nemzethez tartozunk, mivel a szlovák a szláv része.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Számát tekintve nagy-e a szláv nemzet?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Persze. Európa legnagyobb nemzete a szláv, mert mindössze 50-60 millió lelket számlál, amely elfoglalja Európa felét, Ázsia kétharmadát és Amerika jelentős részét.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8964613" cy="70294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u-HU" dirty="0">
                <a:solidFill>
                  <a:srgbClr val="FF0000"/>
                </a:solidFill>
              </a:rPr>
              <a:t>A nemzeti megújhodás mozgalma a cseheknél – ehhez csatlakozik a szlovák evangélikus értelmiség </a:t>
            </a:r>
            <a:r>
              <a:rPr lang="hu-HU" dirty="0"/>
              <a:t>(</a:t>
            </a:r>
            <a:r>
              <a:rPr lang="hu-HU" dirty="0" err="1"/>
              <a:t>znovuzrození</a:t>
            </a:r>
            <a:r>
              <a:rPr lang="hu-HU" dirty="0"/>
              <a:t>, </a:t>
            </a:r>
            <a:r>
              <a:rPr lang="hu-HU" dirty="0" err="1"/>
              <a:t>obrození</a:t>
            </a:r>
            <a:r>
              <a:rPr lang="hu-HU" dirty="0"/>
              <a:t>, </a:t>
            </a:r>
            <a:r>
              <a:rPr lang="hu-HU" dirty="0" err="1"/>
              <a:t>obrodzenie</a:t>
            </a:r>
            <a:r>
              <a:rPr lang="hu-HU" dirty="0"/>
              <a:t>,</a:t>
            </a:r>
            <a:r>
              <a:rPr lang="hu-HU" dirty="0" err="1"/>
              <a:t>preporod</a:t>
            </a:r>
            <a:r>
              <a:rPr lang="hu-HU" dirty="0"/>
              <a:t>, </a:t>
            </a:r>
            <a:r>
              <a:rPr lang="hu-HU" dirty="0" err="1"/>
              <a:t>roždenie</a:t>
            </a:r>
            <a:r>
              <a:rPr lang="hu-HU" dirty="0"/>
              <a:t>)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Első szakasza a 19. sz. első harmada -  klasszicizmus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Második szakasza a 19. sz. második szakasza – romantika </a:t>
            </a:r>
            <a:endParaRPr lang="hu-HU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/>
              <a:t>Pavel</a:t>
            </a:r>
            <a:r>
              <a:rPr lang="hu-HU" dirty="0"/>
              <a:t> </a:t>
            </a:r>
            <a:r>
              <a:rPr lang="hu-HU" dirty="0" err="1"/>
              <a:t>Jozef</a:t>
            </a:r>
            <a:r>
              <a:rPr lang="hu-HU" dirty="0"/>
              <a:t> </a:t>
            </a:r>
            <a:r>
              <a:rPr lang="sk-SK" dirty="0"/>
              <a:t>Šafárik/Šafařík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k-SK" dirty="0"/>
              <a:t>                (1795-1861)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k-SK" dirty="0"/>
              <a:t>1826 : Geschichte der Slawischen Sprache und literatur nach allen Mundarten. Ofen (Buda)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k-SK" dirty="0"/>
              <a:t>1837: Slovanské starožitnosti. Praha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sk-SK" dirty="0"/>
              <a:t>  </a:t>
            </a:r>
            <a:r>
              <a:rPr lang="hu-HU" dirty="0">
                <a:solidFill>
                  <a:srgbClr val="FF0000"/>
                </a:solidFill>
              </a:rPr>
              <a:t>4 fő szláv dialektus: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cseh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lengyel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orosz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Illír </a:t>
            </a:r>
            <a:r>
              <a:rPr lang="hu-HU" dirty="0"/>
              <a:t>(</a:t>
            </a:r>
            <a:r>
              <a:rPr lang="hu-HU" dirty="0" err="1"/>
              <a:t>illír</a:t>
            </a:r>
            <a:r>
              <a:rPr lang="hu-HU" dirty="0"/>
              <a:t> mozgalom, szlovákok az illír mozgalomban: </a:t>
            </a:r>
            <a:r>
              <a:rPr lang="sk-SK" dirty="0"/>
              <a:t>Ľ. Gaj, B. Šulek)</a:t>
            </a:r>
            <a:endParaRPr lang="hu-H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>
                <a:solidFill>
                  <a:srgbClr val="FF0000"/>
                </a:solidFill>
              </a:rPr>
              <a:t>A szláv kölcsönösség programja </a:t>
            </a:r>
            <a:r>
              <a:rPr lang="sk-SK" dirty="0"/>
              <a:t>(idea slovanskej vzájomnosti)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Első megfogalmazása 1830.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>
                <a:solidFill>
                  <a:srgbClr val="FF0000"/>
                </a:solidFill>
              </a:rPr>
              <a:t>1827-ben és 1828-ban megjelent szonettjeiben már utal a szláv kölcsönösségre</a:t>
            </a:r>
            <a:r>
              <a:rPr lang="sk-SK" dirty="0"/>
              <a:t>, gondolatait jóval később dolgozza ki értekezés formájában.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Első, cseh nyelvű megjelenés1836: Az irodalmi kölcsönösségről. Hronka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Azonban kéziratát elküldte </a:t>
            </a:r>
            <a:r>
              <a:rPr lang="sk-SK" dirty="0">
                <a:solidFill>
                  <a:srgbClr val="FF0000"/>
                </a:solidFill>
              </a:rPr>
              <a:t>más szláv népek korabeli vezető értelmiségieinek</a:t>
            </a:r>
            <a:r>
              <a:rPr lang="sk-SK" dirty="0"/>
              <a:t>, a horvát és szerb változat már 1835-ben megjelent, a horvát </a:t>
            </a:r>
            <a:r>
              <a:rPr lang="sk-SK" dirty="0">
                <a:solidFill>
                  <a:srgbClr val="FF0000"/>
                </a:solidFill>
              </a:rPr>
              <a:t>Zágrábban</a:t>
            </a:r>
            <a:r>
              <a:rPr lang="sk-SK" dirty="0"/>
              <a:t> a </a:t>
            </a:r>
            <a:r>
              <a:rPr lang="sk-SK" dirty="0">
                <a:solidFill>
                  <a:srgbClr val="FF0000"/>
                </a:solidFill>
              </a:rPr>
              <a:t>szerb Pesten</a:t>
            </a:r>
            <a:r>
              <a:rPr lang="sk-SK" dirty="0"/>
              <a:t>. A kéziratos változat ismert volt </a:t>
            </a:r>
            <a:r>
              <a:rPr lang="sk-SK" dirty="0">
                <a:solidFill>
                  <a:srgbClr val="FF0000"/>
                </a:solidFill>
              </a:rPr>
              <a:t>Lengyelországban és Oroszországban </a:t>
            </a:r>
            <a:r>
              <a:rPr lang="sk-SK" dirty="0"/>
              <a:t>is.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1837: kibővítette, német nyelvű, brossúra formájában kiadott változat, címe  </a:t>
            </a:r>
            <a:r>
              <a:rPr lang="sk-SK" dirty="0">
                <a:solidFill>
                  <a:srgbClr val="FF0000"/>
                </a:solidFill>
              </a:rPr>
              <a:t>A szláv nemzet különféle törzsei és nyelvjárásai közötti irodalmi kölcsönösségről. A német változat </a:t>
            </a:r>
            <a:r>
              <a:rPr lang="sk-SK" dirty="0"/>
              <a:t>2. kiadása Lipcse, 1844.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artalom helye 2"/>
          <p:cNvSpPr>
            <a:spLocks noGrp="1"/>
          </p:cNvSpPr>
          <p:nvPr>
            <p:ph idx="4294967295"/>
          </p:nvPr>
        </p:nvSpPr>
        <p:spPr>
          <a:xfrm>
            <a:off x="611188" y="476250"/>
            <a:ext cx="8229600" cy="6126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b="1" smtClean="0"/>
              <a:t>A program főbb gondolatai:</a:t>
            </a:r>
          </a:p>
          <a:p>
            <a:pPr>
              <a:lnSpc>
                <a:spcPct val="90000"/>
              </a:lnSpc>
            </a:pPr>
            <a:r>
              <a:rPr lang="hu-HU" smtClean="0"/>
              <a:t>A szláv törzsek egy nemzetet alkotnak, egy egységes szláv nyelv nyelvjárásait beszélik</a:t>
            </a:r>
          </a:p>
          <a:p>
            <a:pPr>
              <a:lnSpc>
                <a:spcPct val="90000"/>
              </a:lnSpc>
            </a:pPr>
            <a:r>
              <a:rPr lang="hu-HU" smtClean="0"/>
              <a:t>a 19. században érkezett el az ideje annak, hogy a szlávok tudatosítsák összetartozásukat.   </a:t>
            </a:r>
          </a:p>
          <a:p>
            <a:pPr>
              <a:lnSpc>
                <a:spcPct val="90000"/>
              </a:lnSpc>
            </a:pPr>
            <a:r>
              <a:rPr lang="hu-HU" smtClean="0"/>
              <a:t>A következőképpen képzeli el ennek főbb megjelenési formáit: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kulturális kölcsönösséget hangsúlyozza, azaz </a:t>
            </a:r>
            <a:r>
              <a:rPr lang="hu-HU" dirty="0">
                <a:solidFill>
                  <a:srgbClr val="FF0000"/>
                </a:solidFill>
              </a:rPr>
              <a:t>minden „törzs” a saját kultúráját</a:t>
            </a:r>
            <a:r>
              <a:rPr lang="hu-HU" dirty="0"/>
              <a:t> gyarapítsa, azonban </a:t>
            </a:r>
            <a:r>
              <a:rPr lang="hu-HU" dirty="0">
                <a:solidFill>
                  <a:srgbClr val="FF0000"/>
                </a:solidFill>
              </a:rPr>
              <a:t>kölcsönösen</a:t>
            </a:r>
            <a:r>
              <a:rPr lang="hu-HU" dirty="0"/>
              <a:t> vásárolják és </a:t>
            </a:r>
            <a:r>
              <a:rPr lang="hu-HU" dirty="0">
                <a:solidFill>
                  <a:srgbClr val="FF0000"/>
                </a:solidFill>
              </a:rPr>
              <a:t>olvassák egymás szellemi termékeit</a:t>
            </a:r>
            <a:r>
              <a:rPr lang="hu-HU" dirty="0"/>
              <a:t> – így hozva létre a közös kultúrát.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Első fokon azt az elvárást fogalmazta meg Kollár, hogy </a:t>
            </a:r>
            <a:r>
              <a:rPr lang="hu-HU" dirty="0">
                <a:solidFill>
                  <a:srgbClr val="FF0000"/>
                </a:solidFill>
              </a:rPr>
              <a:t>minden szláv ismerje a négy fő nyelvjárást </a:t>
            </a:r>
            <a:r>
              <a:rPr lang="hu-HU" dirty="0"/>
              <a:t>(a fentebb felsorolt 4 nagy szláv nyelvet).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</a:t>
            </a:r>
            <a:r>
              <a:rPr lang="hu-HU" dirty="0">
                <a:solidFill>
                  <a:srgbClr val="FF0000"/>
                </a:solidFill>
              </a:rPr>
              <a:t>műveltebb réteg</a:t>
            </a:r>
            <a:r>
              <a:rPr lang="hu-HU" dirty="0"/>
              <a:t>gel szemben nagyobb igénnyel lépett fel: ismerjék </a:t>
            </a:r>
            <a:r>
              <a:rPr lang="hu-HU" dirty="0">
                <a:solidFill>
                  <a:srgbClr val="FF0000"/>
                </a:solidFill>
              </a:rPr>
              <a:t>az összes szláv „nyelvjárást</a:t>
            </a:r>
            <a:r>
              <a:rPr lang="hu-HU" dirty="0"/>
              <a:t>”.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</a:t>
            </a:r>
            <a:r>
              <a:rPr lang="hu-HU" dirty="0">
                <a:solidFill>
                  <a:srgbClr val="FF0000"/>
                </a:solidFill>
              </a:rPr>
              <a:t>legmagasabb szinten művelt szláv egyénektől </a:t>
            </a:r>
            <a:r>
              <a:rPr lang="hu-HU" dirty="0"/>
              <a:t>elvárta, hogy </a:t>
            </a:r>
            <a:r>
              <a:rPr lang="hu-HU" dirty="0">
                <a:solidFill>
                  <a:srgbClr val="FF0000"/>
                </a:solidFill>
              </a:rPr>
              <a:t>nyelvészetileg legyenek tájékozottak minden szláv „nyelvjárásról”, ugyanilyen szintűek legyenek irodalmi ismereteik</a:t>
            </a:r>
            <a:r>
              <a:rPr lang="hu-HU" dirty="0"/>
              <a:t>, azonban bővüljenek ki a szlávokkal rokon népek </a:t>
            </a:r>
            <a:r>
              <a:rPr lang="hu-HU" dirty="0">
                <a:solidFill>
                  <a:srgbClr val="FF0000"/>
                </a:solidFill>
              </a:rPr>
              <a:t>kultúrájána</a:t>
            </a:r>
            <a:r>
              <a:rPr lang="hu-HU" dirty="0"/>
              <a:t>k ugyanilyen szintű ismeretére is. Ezek közé a népek közé sorolja a Letteket, Litvánokat, </a:t>
            </a:r>
            <a:r>
              <a:rPr lang="hu-HU" dirty="0" err="1"/>
              <a:t>Vlachokat</a:t>
            </a:r>
            <a:r>
              <a:rPr lang="hu-HU" dirty="0"/>
              <a:t>, Albánokat, Újgörögöket.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/>
              <a:t>Matija</a:t>
            </a:r>
            <a:r>
              <a:rPr lang="hu-HU" dirty="0"/>
              <a:t> </a:t>
            </a:r>
            <a:r>
              <a:rPr lang="hu-HU" dirty="0" err="1"/>
              <a:t>Murko</a:t>
            </a:r>
            <a:r>
              <a:rPr lang="hu-HU" dirty="0"/>
              <a:t> </a:t>
            </a:r>
            <a:r>
              <a:rPr lang="hu-HU" dirty="0" err="1"/>
              <a:t>ktritikai</a:t>
            </a:r>
            <a:r>
              <a:rPr lang="hu-HU" dirty="0"/>
              <a:t> megjegyzéseiben tömören úgy fogalmaz: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Kollár komplett szlavistának képzelt el minden szlávot</a:t>
            </a:r>
            <a:r>
              <a:rPr lang="hu-H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artalom helye 3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mtClean="0"/>
              <a:t>Matija Murko (1861-1952) kritikai megjegyzései</a:t>
            </a:r>
          </a:p>
          <a:p>
            <a:pPr>
              <a:lnSpc>
                <a:spcPct val="80000"/>
              </a:lnSpc>
            </a:pPr>
            <a:r>
              <a:rPr lang="hu-HU" smtClean="0">
                <a:solidFill>
                  <a:srgbClr val="FF0000"/>
                </a:solidFill>
              </a:rPr>
              <a:t>Murko </a:t>
            </a:r>
            <a:r>
              <a:rPr lang="hu-HU" smtClean="0"/>
              <a:t>nemzetiségét tekintve </a:t>
            </a:r>
            <a:r>
              <a:rPr lang="hu-HU" smtClean="0">
                <a:solidFill>
                  <a:srgbClr val="FF0000"/>
                </a:solidFill>
              </a:rPr>
              <a:t>szlovén, a szláv filológia professzora</a:t>
            </a:r>
            <a:r>
              <a:rPr lang="hu-HU" smtClean="0"/>
              <a:t>. Főbb állomáshelyei Ljubljanán kívül: Grác,Bécs,Lipcse, Prága. </a:t>
            </a:r>
          </a:p>
          <a:p>
            <a:pPr>
              <a:lnSpc>
                <a:spcPct val="80000"/>
              </a:lnSpc>
            </a:pPr>
            <a:r>
              <a:rPr lang="hu-HU" smtClean="0"/>
              <a:t>A három fokozatú kulturális és nyelvi-nyelvészeti ismeretekkel mint elvárásokkal kapcsolatban megjegyzi, hogy </a:t>
            </a:r>
            <a:r>
              <a:rPr lang="hu-HU" smtClean="0">
                <a:solidFill>
                  <a:srgbClr val="FF0000"/>
                </a:solidFill>
              </a:rPr>
              <a:t>túlságosan absztrakt ideál</a:t>
            </a:r>
            <a:r>
              <a:rPr lang="hu-HU" smtClean="0"/>
              <a:t>. A kor jelentős nyelvészei/filológusai közül sem Kopitar, sem </a:t>
            </a:r>
            <a:r>
              <a:rPr lang="sk-SK" smtClean="0"/>
              <a:t>Šafařík </a:t>
            </a:r>
            <a:r>
              <a:rPr lang="hu-HU" smtClean="0"/>
              <a:t>nem felelt meg neki, leginkább Miklo</a:t>
            </a:r>
            <a:r>
              <a:rPr lang="sk-SK" smtClean="0"/>
              <a:t>š</a:t>
            </a:r>
            <a:r>
              <a:rPr lang="hu-HU" smtClean="0"/>
              <a:t>ič közelítette meg. Azért is szentel figyelmet Murko ennek a kérdésnek, mert </a:t>
            </a:r>
            <a:r>
              <a:rPr lang="hu-HU" smtClean="0">
                <a:solidFill>
                  <a:srgbClr val="FF0000"/>
                </a:solidFill>
              </a:rPr>
              <a:t>magát Kollárt botcsinálta nyelvésznek és régésznek, valamint a legszerencsétlenebb etimológusok egyikének tartja </a:t>
            </a:r>
            <a:r>
              <a:rPr lang="hu-HU" smtClean="0"/>
              <a:t>(nyelvészeti munkásságáról később esik szó bővebben). 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mtClean="0"/>
              <a:t>Részletesen </a:t>
            </a:r>
            <a:r>
              <a:rPr lang="hu-HU" smtClean="0">
                <a:solidFill>
                  <a:srgbClr val="FF0000"/>
                </a:solidFill>
              </a:rPr>
              <a:t>elemzi a szlávok egység tudatát</a:t>
            </a:r>
            <a:r>
              <a:rPr lang="hu-HU" smtClean="0"/>
              <a:t>, vagy összetártozás tudatának kérdését- gyakorlatilag a </a:t>
            </a:r>
            <a:r>
              <a:rPr lang="hu-HU" smtClean="0">
                <a:solidFill>
                  <a:srgbClr val="FF0000"/>
                </a:solidFill>
              </a:rPr>
              <a:t>szláv törzsek szétválásától a 19. századig vezeti végig.</a:t>
            </a:r>
          </a:p>
          <a:p>
            <a:pPr>
              <a:lnSpc>
                <a:spcPct val="90000"/>
              </a:lnSpc>
            </a:pPr>
            <a:r>
              <a:rPr lang="hu-HU" smtClean="0"/>
              <a:t>Rámutat arra, hogy </a:t>
            </a:r>
            <a:r>
              <a:rPr lang="hu-HU" smtClean="0">
                <a:solidFill>
                  <a:srgbClr val="FF0000"/>
                </a:solidFill>
              </a:rPr>
              <a:t>Cosmas krónikájában </a:t>
            </a:r>
            <a:r>
              <a:rPr lang="hu-HU" smtClean="0"/>
              <a:t>a </a:t>
            </a:r>
            <a:r>
              <a:rPr lang="hu-HU" smtClean="0">
                <a:solidFill>
                  <a:srgbClr val="FF0000"/>
                </a:solidFill>
              </a:rPr>
              <a:t>csehekre és cseh nyelvre</a:t>
            </a:r>
            <a:r>
              <a:rPr lang="hu-HU" smtClean="0"/>
              <a:t> vonatkoztatva használatos a </a:t>
            </a:r>
            <a:r>
              <a:rPr lang="hu-HU" smtClean="0">
                <a:solidFill>
                  <a:srgbClr val="FF0000"/>
                </a:solidFill>
              </a:rPr>
              <a:t>Slavonikus</a:t>
            </a:r>
            <a:r>
              <a:rPr lang="hu-HU" smtClean="0"/>
              <a:t> terminus.</a:t>
            </a:r>
          </a:p>
          <a:p>
            <a:pPr>
              <a:lnSpc>
                <a:spcPct val="90000"/>
              </a:lnSpc>
            </a:pPr>
            <a:r>
              <a:rPr lang="hu-HU" smtClean="0"/>
              <a:t> </a:t>
            </a:r>
            <a:r>
              <a:rPr lang="hu-HU" smtClean="0">
                <a:solidFill>
                  <a:srgbClr val="FF0000"/>
                </a:solidFill>
              </a:rPr>
              <a:t>IV. Károly </a:t>
            </a:r>
            <a:r>
              <a:rPr lang="hu-HU" smtClean="0"/>
              <a:t>aranybullájában ugyancsak megjelenik a </a:t>
            </a:r>
            <a:r>
              <a:rPr lang="hu-HU" smtClean="0">
                <a:solidFill>
                  <a:srgbClr val="FF0000"/>
                </a:solidFill>
              </a:rPr>
              <a:t>lingua slavica </a:t>
            </a:r>
            <a:r>
              <a:rPr lang="hu-HU" smtClean="0"/>
              <a:t>kifejezés a </a:t>
            </a:r>
            <a:r>
              <a:rPr lang="hu-HU" smtClean="0">
                <a:solidFill>
                  <a:srgbClr val="FF0000"/>
                </a:solidFill>
              </a:rPr>
              <a:t>cseh nyelvre vonatkoztatva</a:t>
            </a:r>
            <a:r>
              <a:rPr lang="hu-HU" smtClean="0"/>
              <a:t>.</a:t>
            </a:r>
          </a:p>
          <a:p>
            <a:pPr>
              <a:lnSpc>
                <a:spcPct val="90000"/>
              </a:lnSpc>
            </a:pPr>
            <a:r>
              <a:rPr lang="hu-HU" smtClean="0"/>
              <a:t> A humanista </a:t>
            </a:r>
            <a:r>
              <a:rPr lang="hu-HU" smtClean="0">
                <a:solidFill>
                  <a:srgbClr val="FF0000"/>
                </a:solidFill>
              </a:rPr>
              <a:t>Galenius Lexicon symphonon </a:t>
            </a:r>
            <a:r>
              <a:rPr lang="hu-HU" smtClean="0"/>
              <a:t>c. munkája </a:t>
            </a:r>
            <a:r>
              <a:rPr lang="hu-HU" smtClean="0">
                <a:solidFill>
                  <a:srgbClr val="FF0000"/>
                </a:solidFill>
              </a:rPr>
              <a:t>sclavinica-nak jelzi a cseh és horvát nyelvű példaszavakat.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Megerősödő szláv földművelő réteg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Megerősödő szláv nemzetségfők hatalomgyakorlása frank mintára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1-1 nemzetségfő, törzsfő fejedelmi rangra tartott igényt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Harcosokból nemesség + papság + kereskedők rendje = uralkodó osztály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Az osztálytársadalom fokozatos kialakulása – állam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Más síkon is </a:t>
            </a:r>
            <a:r>
              <a:rPr lang="hu-HU" dirty="0" smtClean="0"/>
              <a:t>meglehetősen </a:t>
            </a:r>
            <a:r>
              <a:rPr lang="hu-HU" dirty="0" smtClean="0">
                <a:solidFill>
                  <a:srgbClr val="FF0000"/>
                </a:solidFill>
              </a:rPr>
              <a:t>elterjedt volt a szlávok rokonságtudata.</a:t>
            </a:r>
            <a:r>
              <a:rPr lang="hu-HU" dirty="0" smtClean="0"/>
              <a:t> </a:t>
            </a:r>
            <a:r>
              <a:rPr lang="hu-HU" dirty="0"/>
              <a:t>A </a:t>
            </a:r>
            <a:r>
              <a:rPr lang="hu-HU" dirty="0" err="1"/>
              <a:t>Přemysl</a:t>
            </a:r>
            <a:r>
              <a:rPr lang="hu-HU" dirty="0"/>
              <a:t> dinasztia uralkodásának vége felé </a:t>
            </a:r>
            <a:r>
              <a:rPr lang="hu-HU" dirty="0">
                <a:solidFill>
                  <a:srgbClr val="FF0000"/>
                </a:solidFill>
              </a:rPr>
              <a:t>II. Ottokár írnoka </a:t>
            </a:r>
            <a:r>
              <a:rPr lang="hu-HU" dirty="0" err="1">
                <a:solidFill>
                  <a:srgbClr val="FF0000"/>
                </a:solidFill>
              </a:rPr>
              <a:t>Henricus</a:t>
            </a:r>
            <a:r>
              <a:rPr lang="hu-HU" dirty="0">
                <a:solidFill>
                  <a:srgbClr val="FF0000"/>
                </a:solidFill>
              </a:rPr>
              <a:t> de </a:t>
            </a:r>
            <a:r>
              <a:rPr lang="hu-HU" dirty="0" err="1">
                <a:solidFill>
                  <a:srgbClr val="FF0000"/>
                </a:solidFill>
              </a:rPr>
              <a:t>Isernia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/>
              <a:t>(maga itáliai származású volt) </a:t>
            </a:r>
            <a:r>
              <a:rPr lang="hu-HU" dirty="0">
                <a:solidFill>
                  <a:srgbClr val="FF0000"/>
                </a:solidFill>
              </a:rPr>
              <a:t>azt javasolta urának, hogy a lengyeleket azzal győzze meg a segítség megtagadására Rudolfnak, hogy a csehek ugyanazon törzs szülöttei és a két nyelv is egybecseng </a:t>
            </a:r>
            <a:r>
              <a:rPr lang="hu-HU" dirty="0"/>
              <a:t>(azaz rokon).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>
                <a:solidFill>
                  <a:srgbClr val="FF0000"/>
                </a:solidFill>
              </a:rPr>
              <a:t>IV. Károly</a:t>
            </a:r>
            <a:r>
              <a:rPr lang="hu-HU" dirty="0"/>
              <a:t> 1355-ben </a:t>
            </a:r>
            <a:r>
              <a:rPr lang="hu-HU" dirty="0">
                <a:solidFill>
                  <a:srgbClr val="FF0000"/>
                </a:solidFill>
              </a:rPr>
              <a:t>Du</a:t>
            </a:r>
            <a:r>
              <a:rPr lang="sk-SK" dirty="0">
                <a:solidFill>
                  <a:srgbClr val="FF0000"/>
                </a:solidFill>
              </a:rPr>
              <a:t>šán cárhoz</a:t>
            </a:r>
            <a:r>
              <a:rPr lang="sk-SK" dirty="0"/>
              <a:t> </a:t>
            </a:r>
            <a:r>
              <a:rPr lang="hu-HU" dirty="0"/>
              <a:t>ír</a:t>
            </a:r>
            <a:r>
              <a:rPr lang="sk-SK" dirty="0"/>
              <a:t>ott leveléből idéz, amelyben a cárt </a:t>
            </a:r>
            <a:r>
              <a:rPr lang="sk-SK" dirty="0">
                <a:solidFill>
                  <a:srgbClr val="FF0000"/>
                </a:solidFill>
              </a:rPr>
              <a:t>legdrágább testvérének szólítja</a:t>
            </a:r>
            <a:r>
              <a:rPr lang="sk-SK" dirty="0"/>
              <a:t>, nemcsak az udvariasság okán, hanem mert </a:t>
            </a:r>
            <a:r>
              <a:rPr lang="sk-SK" dirty="0">
                <a:solidFill>
                  <a:srgbClr val="FF0000"/>
                </a:solidFill>
              </a:rPr>
              <a:t>összeköti őket nyelvük: „plemeniti slovanski jezik“.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A következő példát egy évszázaddal későbbi időszakból idézi Murko. </a:t>
            </a:r>
            <a:r>
              <a:rPr lang="sk-SK" dirty="0">
                <a:solidFill>
                  <a:srgbClr val="FF0000"/>
                </a:solidFill>
              </a:rPr>
              <a:t>1443-ban a bázeli zsinaton vitatkozott össze Ivan Stojković dubrovniki dominikánus </a:t>
            </a:r>
            <a:r>
              <a:rPr lang="hu-HU" dirty="0">
                <a:solidFill>
                  <a:srgbClr val="FF0000"/>
                </a:solidFill>
              </a:rPr>
              <a:t>barát a táboriták vezérével </a:t>
            </a:r>
            <a:r>
              <a:rPr lang="hu-HU" dirty="0" err="1">
                <a:solidFill>
                  <a:srgbClr val="FF0000"/>
                </a:solidFill>
              </a:rPr>
              <a:t>Prokopiusszal</a:t>
            </a:r>
            <a:r>
              <a:rPr lang="hu-HU" dirty="0">
                <a:solidFill>
                  <a:srgbClr val="FF0000"/>
                </a:solidFill>
              </a:rPr>
              <a:t> aki rákiáltott: </a:t>
            </a:r>
            <a:r>
              <a:rPr lang="hu-HU" dirty="0" err="1">
                <a:solidFill>
                  <a:srgbClr val="FF0000"/>
                </a:solidFill>
              </a:rPr>
              <a:t>ta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naš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rojak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nam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dela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krivico</a:t>
            </a:r>
            <a:r>
              <a:rPr lang="hu-HU" dirty="0">
                <a:solidFill>
                  <a:srgbClr val="FF0000"/>
                </a:solidFill>
              </a:rPr>
              <a:t> –sért bennünket a mi testvérünk</a:t>
            </a:r>
            <a:r>
              <a:rPr lang="hu-HU" dirty="0"/>
              <a:t>. Mire </a:t>
            </a:r>
            <a:r>
              <a:rPr lang="sk-SK" dirty="0"/>
              <a:t>Stojković azt válaszolta: mivel születésem és nyelvem szerint rokonok vagyunk, annál hőbben kívánom, hogy a csehek térjenek visza az anyaegyház keblébe.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artalom helye 2"/>
          <p:cNvSpPr>
            <a:spLocks noGrp="1"/>
          </p:cNvSpPr>
          <p:nvPr>
            <p:ph idx="4294967295"/>
          </p:nvPr>
        </p:nvSpPr>
        <p:spPr>
          <a:xfrm>
            <a:off x="0" y="20638"/>
            <a:ext cx="9144000" cy="6837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mtClean="0"/>
              <a:t>A 16. században a cseh trónon ülő Habsburgokat segítette a cseh és lengyel nyelv rokonsága a lengyel trónra való aspirálásukban.  </a:t>
            </a:r>
          </a:p>
          <a:p>
            <a:pPr>
              <a:lnSpc>
                <a:spcPct val="90000"/>
              </a:lnSpc>
            </a:pPr>
            <a:r>
              <a:rPr lang="hu-HU" smtClean="0"/>
              <a:t>A humanizmus és reformáció korszakában különösen hangsúlyozták a délszláv népek a szlávok összetartozását. Különböző szerzők grammatikáinak ilyen természetű elemeit sorakoztatja fel Murko.</a:t>
            </a:r>
          </a:p>
          <a:p>
            <a:pPr>
              <a:lnSpc>
                <a:spcPct val="90000"/>
              </a:lnSpc>
            </a:pPr>
            <a:r>
              <a:rPr lang="hu-HU" smtClean="0"/>
              <a:t>Említést tesz arról is, hogy a 17. században Róma volt a szlávok kulturális központja, hasonlóképpen, mint a 19. században Bécs.</a:t>
            </a:r>
          </a:p>
          <a:p>
            <a:pPr>
              <a:lnSpc>
                <a:spcPct val="90000"/>
              </a:lnSpc>
            </a:pPr>
            <a:r>
              <a:rPr lang="hu-HU" smtClean="0"/>
              <a:t>A 18. századi példákat a cseh grammatikák szlovén grammatikára való hatása elemzésének szenteli.  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mtClean="0"/>
              <a:t>Murko </a:t>
            </a:r>
            <a:r>
              <a:rPr lang="hu-HU" b="1" smtClean="0"/>
              <a:t>végső konklúziója </a:t>
            </a:r>
            <a:r>
              <a:rPr lang="hu-HU" smtClean="0"/>
              <a:t>az, hogy </a:t>
            </a:r>
            <a:r>
              <a:rPr lang="hu-HU" b="1" smtClean="0">
                <a:solidFill>
                  <a:srgbClr val="FF0000"/>
                </a:solidFill>
              </a:rPr>
              <a:t>a szlávok rokonság- vagy összetartozás tudata a törzsek szétválása óta élő jelenség volt, Kollár csupán új, a 19. század szellemiségéhez mért korszerű tartalommal töltötte meg.</a:t>
            </a:r>
          </a:p>
          <a:p>
            <a:pPr>
              <a:lnSpc>
                <a:spcPct val="80000"/>
              </a:lnSpc>
            </a:pPr>
            <a:r>
              <a:rPr lang="hu-HU" smtClean="0"/>
              <a:t>Kollár szláv kölcsönösség eszméje elemzéséhez az eszme megszületésének (azaz nyomtatásban való megjelenésétől számított) 100. évfordulója alkalmából még egyszer visszatér. </a:t>
            </a:r>
            <a:r>
              <a:rPr lang="hu-HU" smtClean="0">
                <a:solidFill>
                  <a:srgbClr val="FF0000"/>
                </a:solidFill>
              </a:rPr>
              <a:t>Hozadékának tekinti a tudományos szlavisztika megszületését és elért eredményeit, a szláv kongresszusokat, a szlavisztikai tárgyú tudományos folyóiratokat</a:t>
            </a:r>
            <a:r>
              <a:rPr lang="hu-HU" smtClean="0"/>
              <a:t>. A szláv nyelvek nyelvi rendszerüknek megfelelő külön úton fejlődnek, a romantikus művi közeledési kísérletek nem állták ki az idő próbáját (ehhez a kérdéshez még visszatérünk).   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/>
              <a:t>Kollár költészete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1821: </a:t>
            </a:r>
            <a:r>
              <a:rPr lang="hu-HU" dirty="0" err="1"/>
              <a:t>Ján</a:t>
            </a:r>
            <a:r>
              <a:rPr lang="hu-HU" dirty="0"/>
              <a:t> Kollár versei – </a:t>
            </a:r>
            <a:r>
              <a:rPr lang="hu-HU" dirty="0">
                <a:solidFill>
                  <a:srgbClr val="FF0000"/>
                </a:solidFill>
              </a:rPr>
              <a:t>szonettek</a:t>
            </a:r>
            <a:r>
              <a:rPr lang="hu-HU" dirty="0"/>
              <a:t>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1824: </a:t>
            </a:r>
            <a:r>
              <a:rPr lang="hu-HU" dirty="0" err="1">
                <a:solidFill>
                  <a:srgbClr val="FF0000"/>
                </a:solidFill>
              </a:rPr>
              <a:t>Szlávia</a:t>
            </a:r>
            <a:r>
              <a:rPr lang="hu-HU" dirty="0">
                <a:solidFill>
                  <a:srgbClr val="FF0000"/>
                </a:solidFill>
              </a:rPr>
              <a:t> leánya </a:t>
            </a:r>
            <a:r>
              <a:rPr lang="hu-HU" dirty="0" err="1">
                <a:solidFill>
                  <a:srgbClr val="FF0000"/>
                </a:solidFill>
              </a:rPr>
              <a:t>Előének</a:t>
            </a:r>
            <a:r>
              <a:rPr lang="hu-HU" dirty="0">
                <a:solidFill>
                  <a:srgbClr val="FF0000"/>
                </a:solidFill>
              </a:rPr>
              <a:t>+ 3 ének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/>
              <a:t>Szlávia</a:t>
            </a:r>
            <a:r>
              <a:rPr lang="hu-HU" dirty="0"/>
              <a:t> leánya allegória – </a:t>
            </a:r>
            <a:r>
              <a:rPr lang="hu-HU" dirty="0" err="1"/>
              <a:t>Mína</a:t>
            </a:r>
            <a:endParaRPr lang="hu-HU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1832-ben jelenik meg az </a:t>
            </a:r>
            <a:r>
              <a:rPr lang="hu-HU" dirty="0" err="1"/>
              <a:t>Előénekből</a:t>
            </a:r>
            <a:r>
              <a:rPr lang="hu-HU" dirty="0"/>
              <a:t> és 5 énekből álló változat, amelyet Kollár teljesnek tekint. 615 szonettet tartalmaz.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Ugyanebben az évben jelenik meg </a:t>
            </a:r>
            <a:r>
              <a:rPr lang="hu-HU" dirty="0">
                <a:solidFill>
                  <a:srgbClr val="FF0000"/>
                </a:solidFill>
              </a:rPr>
              <a:t>Magyarázatok a </a:t>
            </a:r>
            <a:r>
              <a:rPr lang="hu-HU" dirty="0" err="1">
                <a:solidFill>
                  <a:srgbClr val="FF0000"/>
                </a:solidFill>
              </a:rPr>
              <a:t>Szlávia</a:t>
            </a:r>
            <a:r>
              <a:rPr lang="hu-HU" dirty="0">
                <a:solidFill>
                  <a:srgbClr val="FF0000"/>
                </a:solidFill>
              </a:rPr>
              <a:t> leányához kötete. A két utolsó ének rendkívül sok kulturális, filológiai adatot tartalmaz, amelyek már abban a korban is magyarázatra szorultak.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Kétkötetes Költői műve 1845-ben látott napvilágot.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Költészetét az 1852-ben Bécsben kiadott </a:t>
            </a:r>
            <a:r>
              <a:rPr lang="hu-HU" dirty="0" err="1"/>
              <a:t>pusztumusz</a:t>
            </a:r>
            <a:r>
              <a:rPr lang="hu-HU" dirty="0"/>
              <a:t> kötet zárja le és fogja össze: </a:t>
            </a:r>
            <a:r>
              <a:rPr lang="hu-HU" dirty="0" err="1"/>
              <a:t>Szlávia</a:t>
            </a:r>
            <a:r>
              <a:rPr lang="hu-HU" dirty="0"/>
              <a:t> leánya. Kisebb versekkel kiegészítve. Megújított és bővített kiadás.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b="1" smtClean="0"/>
              <a:t>A Szlávia leánya </a:t>
            </a:r>
          </a:p>
          <a:p>
            <a:pPr>
              <a:lnSpc>
                <a:spcPct val="80000"/>
              </a:lnSpc>
            </a:pPr>
            <a:r>
              <a:rPr lang="hu-HU" smtClean="0"/>
              <a:t>E művel kapcsolatban felmerülhet a műfaj kérdése. Funkciója szerint </a:t>
            </a:r>
            <a:r>
              <a:rPr lang="hu-HU" b="1" smtClean="0"/>
              <a:t>eposz</a:t>
            </a:r>
            <a:r>
              <a:rPr lang="hu-HU" smtClean="0"/>
              <a:t>nak tekinthető – nem követi a klasszikus eposz szerkezetét. </a:t>
            </a:r>
          </a:p>
          <a:p>
            <a:pPr>
              <a:lnSpc>
                <a:spcPct val="80000"/>
              </a:lnSpc>
            </a:pPr>
            <a:r>
              <a:rPr lang="hu-HU" b="1" smtClean="0"/>
              <a:t>Egyes elemei</a:t>
            </a:r>
            <a:r>
              <a:rPr lang="hu-HU" smtClean="0"/>
              <a:t>vel rokonítható </a:t>
            </a:r>
            <a:r>
              <a:rPr lang="hu-HU" b="1" smtClean="0"/>
              <a:t>Dante Isteni színjátékához.</a:t>
            </a:r>
          </a:p>
          <a:p>
            <a:pPr>
              <a:lnSpc>
                <a:spcPct val="80000"/>
              </a:lnSpc>
            </a:pPr>
            <a:r>
              <a:rPr lang="hu-HU" smtClean="0"/>
              <a:t> Az eposszal mint műfajjal a közép-európai népek irodalmában a romantika korában Fried István foglalkozott behatóbban.</a:t>
            </a:r>
          </a:p>
          <a:p>
            <a:pPr>
              <a:lnSpc>
                <a:spcPct val="80000"/>
              </a:lnSpc>
            </a:pPr>
            <a:r>
              <a:rPr lang="hu-HU" smtClean="0"/>
              <a:t> Kollár legjelentősebb költői műve röviden úgy jellemezhető, hogy </a:t>
            </a:r>
            <a:r>
              <a:rPr lang="hu-HU" b="1" smtClean="0"/>
              <a:t>Szlávia leányának földi, mennyországbeli, pokolbeli utazása.</a:t>
            </a:r>
          </a:p>
          <a:p>
            <a:pPr>
              <a:lnSpc>
                <a:spcPct val="80000"/>
              </a:lnSpc>
            </a:pPr>
            <a:r>
              <a:rPr lang="hu-HU" smtClean="0"/>
              <a:t>Kiss Szemán Róbert szavaival élve </a:t>
            </a:r>
            <a:r>
              <a:rPr lang="hu-HU" b="1" smtClean="0"/>
              <a:t>emblematikus nemzetrajz,  a nemzeti fenomén abszolutizálására tett kísérlet.   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Ľudovít Štúr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1815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Szerepe: önálló </a:t>
            </a:r>
            <a:r>
              <a:rPr lang="hu-HU" dirty="0" err="1" smtClean="0"/>
              <a:t>szlk</a:t>
            </a:r>
            <a:r>
              <a:rPr lang="hu-HU" dirty="0" smtClean="0"/>
              <a:t>. </a:t>
            </a:r>
            <a:r>
              <a:rPr lang="hu-HU" dirty="0" err="1"/>
              <a:t>i</a:t>
            </a:r>
            <a:r>
              <a:rPr lang="hu-HU" dirty="0" err="1" smtClean="0"/>
              <a:t>rod</a:t>
            </a:r>
            <a:r>
              <a:rPr lang="hu-HU" dirty="0" smtClean="0"/>
              <a:t>. nyelv elindítója,  </a:t>
            </a:r>
            <a:r>
              <a:rPr lang="hu-HU" dirty="0" err="1" smtClean="0"/>
              <a:t>szlk</a:t>
            </a:r>
            <a:r>
              <a:rPr lang="hu-HU" dirty="0" smtClean="0"/>
              <a:t>. polgárság nemzeti öntudatosításában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Győri </a:t>
            </a:r>
            <a:r>
              <a:rPr lang="hu-HU" dirty="0" err="1" smtClean="0"/>
              <a:t>evang</a:t>
            </a:r>
            <a:r>
              <a:rPr lang="hu-HU" dirty="0" smtClean="0"/>
              <a:t>. </a:t>
            </a:r>
            <a:r>
              <a:rPr lang="hu-HU" dirty="0"/>
              <a:t>g</a:t>
            </a:r>
            <a:r>
              <a:rPr lang="hu-HU" dirty="0" smtClean="0"/>
              <a:t>imn. (Petz Lipót)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Halle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Lengyelektől: szlávvá módosított nemzeti messianizmus – minden szláv írónak küldetése van – népe nyelvén kell megszólalnia-  a szláv írónak a szó művészének nemzete mindennapi életét kell szolgálnia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Slovan</a:t>
            </a:r>
            <a:r>
              <a:rPr lang="hu-HU" dirty="0" smtClean="0"/>
              <a:t> – </a:t>
            </a:r>
            <a:r>
              <a:rPr lang="hu-HU" dirty="0" err="1" smtClean="0"/>
              <a:t>slovo-ból</a:t>
            </a:r>
            <a:r>
              <a:rPr lang="hu-HU" dirty="0" smtClean="0"/>
              <a:t> ered (szó) – naiv etimológia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Szláv kölcsönösség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Cél: a pozsonyi ifjúság megszervezése, irányítása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Programja: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1. esztétikai utilitarizmus – a szlovák író nemzete vezére, a költészet nem játék – a művekre gyakorlati, nemzeti feladatok szempontjából tekintettek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2. a költőnek átfogó nemzeti céljai vannak, ezért le kell mondania saját, egyéni érzelemvilágáról – áldozathozatal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3. a költőnek tanulmányoznia kell a népköltészetet, hogy saját nemzeti szellemét kifejező műveket alkothasson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7782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Pozsonyi evangélikus líceum helyettes tanára</a:t>
            </a:r>
          </a:p>
          <a:p>
            <a:r>
              <a:rPr lang="hu-HU" smtClean="0"/>
              <a:t>Lázas tevékenység: előadások, gyűjtőmunka, kirándulások, levelezés, gazdasági élet kérdései, mozgalom beindítása</a:t>
            </a:r>
          </a:p>
          <a:p>
            <a:r>
              <a:rPr lang="hu-HU" smtClean="0"/>
              <a:t>1844 Gróf Zay Károly – a magyarországi ev. egyház egyetemes felügyelője eltávolíttatja Štúrt a katedráról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 szlovák irodalmi nyelv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1843 </a:t>
            </a:r>
            <a:r>
              <a:rPr lang="hu-HU" dirty="0" err="1" smtClean="0"/>
              <a:t>Hlboké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Hurban</a:t>
            </a:r>
            <a:r>
              <a:rPr lang="hu-HU" dirty="0" smtClean="0"/>
              <a:t>, </a:t>
            </a:r>
            <a:r>
              <a:rPr lang="hu-HU" dirty="0" err="1" smtClean="0"/>
              <a:t>Hodža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Közép-szlovák nyelvjárás alapján új irodalmi nyelv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Heves harcok és támadások az egyházi cseh nyelvhez ragaszkodó öregek részéről – röpirat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Kollár ellenszenve, kritikája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err="1" smtClean="0"/>
              <a:t>Štúr</a:t>
            </a:r>
            <a:r>
              <a:rPr lang="hu-HU" dirty="0"/>
              <a:t> </a:t>
            </a:r>
            <a:r>
              <a:rPr lang="hu-HU" dirty="0" smtClean="0"/>
              <a:t>1846: A szlovák nyelvjárás és az e nyelvjárásban való írás szükségessége; A szlovák nyelv elmélete (terjedelmes nyelvtani alap)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mtClean="0"/>
              <a:t>Fonetikus helyesírás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7987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Szlovák Nemzeti Újság</a:t>
            </a:r>
          </a:p>
          <a:p>
            <a:r>
              <a:rPr lang="hu-HU" smtClean="0"/>
              <a:t>Tátrai sas</a:t>
            </a:r>
          </a:p>
          <a:p>
            <a:r>
              <a:rPr lang="hu-HU" smtClean="0"/>
              <a:t>Zólyom város követe a rendi országgyűlésben, 1847 magyarul mondott beszédet a jobbágyság felszabadításának és az úrbér megszüntetésének szükségességéről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7"/>
          <p:cNvSpPr>
            <a:spLocks noGrp="1"/>
          </p:cNvSpPr>
          <p:nvPr>
            <p:ph type="title"/>
          </p:nvPr>
        </p:nvSpPr>
        <p:spPr>
          <a:xfrm>
            <a:off x="1619250" y="4652963"/>
            <a:ext cx="5761038" cy="720725"/>
          </a:xfrm>
        </p:spPr>
        <p:txBody>
          <a:bodyPr/>
          <a:lstStyle/>
          <a:p>
            <a:r>
              <a:rPr lang="hu-HU" smtClean="0"/>
              <a:t>Nagymorva Birodalom</a:t>
            </a:r>
          </a:p>
        </p:txBody>
      </p:sp>
      <p:pic>
        <p:nvPicPr>
          <p:cNvPr id="20482" name="Kép helye 10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1833" r="1833"/>
          <a:stretch>
            <a:fillRect/>
          </a:stretch>
        </p:blipFill>
        <p:spPr>
          <a:xfrm>
            <a:off x="250825" y="115888"/>
            <a:ext cx="8642350" cy="5689600"/>
          </a:xfrm>
        </p:spPr>
      </p:pic>
      <p:sp>
        <p:nvSpPr>
          <p:cNvPr id="20483" name="Szöveg helye 9"/>
          <p:cNvSpPr>
            <a:spLocks noGrp="1"/>
          </p:cNvSpPr>
          <p:nvPr>
            <p:ph type="body" sz="half" idx="2"/>
          </p:nvPr>
        </p:nvSpPr>
        <p:spPr>
          <a:xfrm rot="10800000" flipV="1">
            <a:off x="1835150" y="5805488"/>
            <a:ext cx="5443538" cy="719137"/>
          </a:xfrm>
        </p:spPr>
        <p:txBody>
          <a:bodyPr/>
          <a:lstStyle/>
          <a:p>
            <a:pPr algn="ctr"/>
            <a:r>
              <a:rPr lang="hu-HU" sz="2400" smtClean="0"/>
              <a:t>Nagymorva Birodalom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8089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Memorandum</a:t>
            </a:r>
          </a:p>
          <a:p>
            <a:r>
              <a:rPr lang="hu-HU" smtClean="0"/>
              <a:t>Matica slovenská</a:t>
            </a:r>
          </a:p>
          <a:p>
            <a:r>
              <a:rPr lang="hu-HU" smtClean="0"/>
              <a:t>3 szlovák gimnázium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>
                <a:hlinkClick r:id="rId2"/>
              </a:rPr>
              <a:t>https://www.youtube.com/watch?v=aRqQse5IM5c</a:t>
            </a:r>
            <a:endParaRPr lang="hu-H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</a:t>
            </a:r>
            <a:r>
              <a:rPr lang="hu-HU" dirty="0" err="1" smtClean="0"/>
              <a:t>Nagymorva</a:t>
            </a:r>
            <a:r>
              <a:rPr lang="hu-HU" dirty="0" smtClean="0"/>
              <a:t> Birodalom megszűnése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 magyar törzsek megtelepedése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>
                <a:solidFill>
                  <a:srgbClr val="C00000"/>
                </a:solidFill>
              </a:rPr>
              <a:t>Újabb kontrasztív szláv-nemszláv kapcsolat kialakulása</a:t>
            </a:r>
            <a:r>
              <a:rPr lang="hu-HU" dirty="0" smtClean="0"/>
              <a:t>, amely elősegítette a szlovák nyelv és identitás fejlődését, erősödését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magyar királyi udvar elfogadta a nem magyar etnikumokat (I. István kinyilvánítja: az ország nemzetei békében, egyetértésben éljenek, </a:t>
            </a:r>
            <a:r>
              <a:rPr lang="hu-HU" dirty="0"/>
              <a:t>a Szent Istvánéhoz hasonló szemlélet voltaképpen egy, korai állampolgári viszonyt juttatott kifejezésre</a:t>
            </a:r>
            <a:r>
              <a:rPr lang="hu-HU" dirty="0" smtClean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fejlődésnek kedvezett, hogy a szlovák-szláv etnikum tagjai megfelelő szinten voltak </a:t>
            </a:r>
            <a:r>
              <a:rPr lang="hu-HU" dirty="0" err="1" smtClean="0">
                <a:solidFill>
                  <a:srgbClr val="FF0000"/>
                </a:solidFill>
              </a:rPr>
              <a:t>gazd</a:t>
            </a:r>
            <a:r>
              <a:rPr lang="hu-HU" dirty="0" smtClean="0">
                <a:solidFill>
                  <a:srgbClr val="FF0000"/>
                </a:solidFill>
              </a:rPr>
              <a:t>., társad., kult. és műveltségi </a:t>
            </a:r>
            <a:r>
              <a:rPr lang="hu-HU" dirty="0" smtClean="0"/>
              <a:t>szempontból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Ezt bizonyítják a korabeli forrásokban  nagy számban és gyakran feltűnő világi és egyházi, a királyi udvarban is szolgáló tisztviselők nevei: (10-13.sz.) </a:t>
            </a:r>
            <a:r>
              <a:rPr lang="hu-HU" b="1" dirty="0" err="1" smtClean="0"/>
              <a:t>Bogat</a:t>
            </a:r>
            <a:r>
              <a:rPr lang="hu-HU" b="1" dirty="0" smtClean="0"/>
              <a:t>, </a:t>
            </a:r>
            <a:r>
              <a:rPr lang="hu-HU" b="1" dirty="0" err="1" smtClean="0"/>
              <a:t>Domoslav</a:t>
            </a:r>
            <a:r>
              <a:rPr lang="hu-HU" b="1" dirty="0" smtClean="0"/>
              <a:t>, </a:t>
            </a:r>
            <a:r>
              <a:rPr lang="hu-HU" b="1" dirty="0" err="1" smtClean="0"/>
              <a:t>Boleslav</a:t>
            </a:r>
            <a:r>
              <a:rPr lang="hu-HU" b="1" dirty="0" smtClean="0"/>
              <a:t> </a:t>
            </a:r>
            <a:r>
              <a:rPr lang="hu-HU" dirty="0" smtClean="0"/>
              <a:t>(püspök), </a:t>
            </a:r>
            <a:r>
              <a:rPr lang="hu-HU" b="1" dirty="0" err="1" smtClean="0"/>
              <a:t>Sebeslav</a:t>
            </a:r>
            <a:r>
              <a:rPr lang="hu-HU" dirty="0" smtClean="0"/>
              <a:t> a nyitrai </a:t>
            </a:r>
            <a:r>
              <a:rPr lang="hu-HU" dirty="0" err="1" smtClean="0"/>
              <a:t>komitátus</a:t>
            </a:r>
            <a:r>
              <a:rPr lang="hu-HU" dirty="0" smtClean="0"/>
              <a:t> (vármegye) intézője, bírája, Trencsén várossal összefüggésben </a:t>
            </a:r>
            <a:r>
              <a:rPr lang="hu-HU" b="1" dirty="0" err="1" smtClean="0"/>
              <a:t>Stoyza</a:t>
            </a:r>
            <a:r>
              <a:rPr lang="hu-HU" b="1" dirty="0" smtClean="0"/>
              <a:t> (</a:t>
            </a:r>
            <a:r>
              <a:rPr lang="hu-HU" b="1" dirty="0" err="1" smtClean="0"/>
              <a:t>Stojša</a:t>
            </a:r>
            <a:r>
              <a:rPr lang="hu-HU" dirty="0" smtClean="0"/>
              <a:t>) királyi tisztviselő, 1138-ban kelt levélben: </a:t>
            </a:r>
            <a:r>
              <a:rPr lang="hu-HU" b="1" dirty="0" err="1" smtClean="0"/>
              <a:t>Bozete-Božäta</a:t>
            </a:r>
            <a:r>
              <a:rPr lang="hu-HU" b="1" dirty="0" smtClean="0"/>
              <a:t>, </a:t>
            </a:r>
            <a:r>
              <a:rPr lang="hu-HU" b="1" dirty="0" err="1" smtClean="0"/>
              <a:t>Blascu-Blažko</a:t>
            </a:r>
            <a:r>
              <a:rPr lang="hu-HU" b="1" dirty="0" smtClean="0"/>
              <a:t>, </a:t>
            </a:r>
            <a:r>
              <a:rPr lang="hu-HU" b="1" dirty="0" err="1" smtClean="0"/>
              <a:t>Milata</a:t>
            </a:r>
            <a:r>
              <a:rPr lang="hu-HU" b="1" dirty="0" smtClean="0"/>
              <a:t>, Milosa- </a:t>
            </a:r>
            <a:r>
              <a:rPr lang="hu-HU" b="1" dirty="0" err="1" smtClean="0"/>
              <a:t>Miloša</a:t>
            </a:r>
            <a:r>
              <a:rPr lang="hu-HU" b="1" dirty="0" smtClean="0"/>
              <a:t>, </a:t>
            </a:r>
            <a:r>
              <a:rPr lang="hu-HU" b="1" dirty="0" err="1" smtClean="0"/>
              <a:t>Milgost</a:t>
            </a:r>
            <a:r>
              <a:rPr lang="hu-HU" b="1" dirty="0" smtClean="0"/>
              <a:t>, </a:t>
            </a:r>
            <a:r>
              <a:rPr lang="hu-HU" b="1" dirty="0" err="1" smtClean="0"/>
              <a:t>Budimer</a:t>
            </a:r>
            <a:r>
              <a:rPr lang="hu-HU" b="1" dirty="0" smtClean="0"/>
              <a:t>, </a:t>
            </a:r>
            <a:r>
              <a:rPr lang="hu-HU" b="1" dirty="0" err="1" smtClean="0"/>
              <a:t>Kazimer</a:t>
            </a:r>
            <a:r>
              <a:rPr lang="hu-HU" dirty="0" smtClean="0"/>
              <a:t>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Ami hiányzott: magasabb szintű adminisztratív központ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2457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Egykori település Modly 1255, 1332 villa és tőszomszédságában Sancti Martini, Martin, Túrócszentmárton</a:t>
            </a:r>
          </a:p>
          <a:p>
            <a:r>
              <a:rPr lang="hu-HU" b="1" smtClean="0"/>
              <a:t>Modly </a:t>
            </a:r>
            <a:r>
              <a:rPr lang="hu-HU" smtClean="0"/>
              <a:t>a modla szóból ered: zárt helyiségben tartott istenség szobra, aki előtt áldozatot mutattak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3117</Words>
  <Application>Microsoft Office PowerPoint</Application>
  <PresentationFormat>Diaprojekcija na zaslonu (4:3)</PresentationFormat>
  <Paragraphs>342</Paragraphs>
  <Slides>60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1</vt:i4>
      </vt:variant>
      <vt:variant>
        <vt:lpstr>Diacímek</vt:lpstr>
      </vt:variant>
      <vt:variant>
        <vt:i4>60</vt:i4>
      </vt:variant>
    </vt:vector>
  </HeadingPairs>
  <TitlesOfParts>
    <vt:vector size="63" baseType="lpstr">
      <vt:lpstr>Calibri</vt:lpstr>
      <vt:lpstr>Arial</vt:lpstr>
      <vt:lpstr>Office-téma</vt:lpstr>
      <vt:lpstr>Szlovák nemzeti identitás kezdetektől a 19. sz. végéig </vt:lpstr>
      <vt:lpstr>2. dia</vt:lpstr>
      <vt:lpstr>Kezdetek</vt:lpstr>
      <vt:lpstr>4. dia</vt:lpstr>
      <vt:lpstr>5. dia</vt:lpstr>
      <vt:lpstr>Nagymorva Birodalom</vt:lpstr>
      <vt:lpstr>7. dia</vt:lpstr>
      <vt:lpstr>8. dia</vt:lpstr>
      <vt:lpstr>9. dia</vt:lpstr>
      <vt:lpstr>10. dia</vt:lpstr>
      <vt:lpstr>11. dia</vt:lpstr>
      <vt:lpstr>12. dia</vt:lpstr>
      <vt:lpstr>Gorazd – az első szlovák szent</vt:lpstr>
      <vt:lpstr>14. dia</vt:lpstr>
      <vt:lpstr>latin</vt:lpstr>
      <vt:lpstr>Mór: Zórád és Benedek legendája</vt:lpstr>
      <vt:lpstr>Lassan érvényesülő vulgáris nyelvek</vt:lpstr>
      <vt:lpstr>Szlovákosított cseh nyelv</vt:lpstr>
      <vt:lpstr>Spišské modlitby - Szepességi imádságok </vt:lpstr>
      <vt:lpstr>Humanizmus, reformáció</vt:lpstr>
      <vt:lpstr>bibličtina</vt:lpstr>
      <vt:lpstr>Nádaséri Benedikt Lőrinc - Vavrinec Benedikt z Nedožier </vt:lpstr>
      <vt:lpstr>Szlovák nyelv 16-18. sz</vt:lpstr>
      <vt:lpstr>Daniel Sinapius Horčička</vt:lpstr>
      <vt:lpstr>Daniel Sinapius Horčička</vt:lpstr>
      <vt:lpstr>Barokk szlavizmus</vt:lpstr>
      <vt:lpstr>Horčička – Tobiáš Mascinius- Ján Simonides</vt:lpstr>
      <vt:lpstr>Daniel Krman</vt:lpstr>
      <vt:lpstr>29. dia</vt:lpstr>
      <vt:lpstr>Bél Mátyás (Matej Bel)</vt:lpstr>
      <vt:lpstr>Pázmány Péter és a szlovák nyelv</vt:lpstr>
      <vt:lpstr>Szőllősi Benedek</vt:lpstr>
      <vt:lpstr>33. dia</vt:lpstr>
      <vt:lpstr>A kamalduli szerzetesek, Romuald Hadvabný (1714-1780)</vt:lpstr>
      <vt:lpstr>35. dia</vt:lpstr>
      <vt:lpstr>Anton Bernolák</vt:lpstr>
      <vt:lpstr>37. dia</vt:lpstr>
      <vt:lpstr>Jozef Ignác Bajza</vt:lpstr>
      <vt:lpstr>Ján Hollý</vt:lpstr>
      <vt:lpstr>40. dia</vt:lpstr>
      <vt:lpstr>Ján Kollár</vt:lpstr>
      <vt:lpstr>42. dia</vt:lpstr>
      <vt:lpstr>43. dia</vt:lpstr>
      <vt:lpstr>44. dia</vt:lpstr>
      <vt:lpstr>45. dia</vt:lpstr>
      <vt:lpstr>46. dia</vt:lpstr>
      <vt:lpstr>47. dia</vt:lpstr>
      <vt:lpstr>48. dia</vt:lpstr>
      <vt:lpstr>49. dia</vt:lpstr>
      <vt:lpstr>50. dia</vt:lpstr>
      <vt:lpstr>51. dia</vt:lpstr>
      <vt:lpstr>52. dia</vt:lpstr>
      <vt:lpstr>53. dia</vt:lpstr>
      <vt:lpstr>54. dia</vt:lpstr>
      <vt:lpstr>Ľudovít Štúr</vt:lpstr>
      <vt:lpstr>56. dia</vt:lpstr>
      <vt:lpstr>57. dia</vt:lpstr>
      <vt:lpstr>A szlovák irodalmi nyelv</vt:lpstr>
      <vt:lpstr>59. dia</vt:lpstr>
      <vt:lpstr>60.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Szlovák nemzeti identitás</dc:title>
  <dc:creator>Akos</dc:creator>
  <cp:lastModifiedBy>xx</cp:lastModifiedBy>
  <cp:revision>155</cp:revision>
  <dcterms:created xsi:type="dcterms:W3CDTF">2015-11-04T07:34:28Z</dcterms:created>
  <dcterms:modified xsi:type="dcterms:W3CDTF">2019-09-16T19:05:03Z</dcterms:modified>
</cp:coreProperties>
</file>